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4"/>
    <p:sldMasterId id="2147483660" r:id="rId5"/>
  </p:sldMasterIdLst>
  <p:notesMasterIdLst>
    <p:notesMasterId r:id="rId28"/>
  </p:notesMasterIdLst>
  <p:sldIdLst>
    <p:sldId id="321" r:id="rId6"/>
    <p:sldId id="257" r:id="rId7"/>
    <p:sldId id="326" r:id="rId8"/>
    <p:sldId id="317" r:id="rId9"/>
    <p:sldId id="322" r:id="rId10"/>
    <p:sldId id="323" r:id="rId11"/>
    <p:sldId id="318" r:id="rId12"/>
    <p:sldId id="256" r:id="rId13"/>
    <p:sldId id="266" r:id="rId14"/>
    <p:sldId id="325" r:id="rId15"/>
    <p:sldId id="332" r:id="rId16"/>
    <p:sldId id="335" r:id="rId17"/>
    <p:sldId id="334" r:id="rId18"/>
    <p:sldId id="330" r:id="rId19"/>
    <p:sldId id="327" r:id="rId20"/>
    <p:sldId id="328" r:id="rId21"/>
    <p:sldId id="320" r:id="rId22"/>
    <p:sldId id="303" r:id="rId23"/>
    <p:sldId id="319" r:id="rId24"/>
    <p:sldId id="305" r:id="rId25"/>
    <p:sldId id="336" r:id="rId26"/>
    <p:sldId id="32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BABA4A-8C13-ED60-0ED5-3ACAF9078430}" v="896" dt="2024-11-24T17:52:36.248"/>
    <p1510:client id="{BC37CE1C-427E-922D-B0D1-2C8A6E41E4DB}" v="6" dt="2024-11-25T12:27:54.247"/>
  </p1510:revLst>
</p1510:revInfo>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6"/>
    <p:restoredTop sz="93111"/>
  </p:normalViewPr>
  <p:slideViewPr>
    <p:cSldViewPr snapToGrid="0">
      <p:cViewPr varScale="1">
        <p:scale>
          <a:sx n="75" d="100"/>
          <a:sy n="75" d="100"/>
        </p:scale>
        <p:origin x="1496" y="168"/>
      </p:cViewPr>
      <p:guideLst/>
    </p:cSldViewPr>
  </p:slideViewPr>
  <p:outlineViewPr>
    <p:cViewPr>
      <p:scale>
        <a:sx n="33" d="100"/>
        <a:sy n="33" d="100"/>
      </p:scale>
      <p:origin x="0" y="-9568"/>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diagrams/_rels/data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4638F1-DD53-4544-844C-04BBBAC79FD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9ACDA71-73FF-465A-839A-C3C6E8B029E7}">
      <dgm:prSet/>
      <dgm:spPr/>
      <dgm:t>
        <a:bodyPr/>
        <a:lstStyle/>
        <a:p>
          <a:r>
            <a:rPr lang="en-US" dirty="0"/>
            <a:t>1. Welcome everyone!</a:t>
          </a:r>
        </a:p>
      </dgm:t>
    </dgm:pt>
    <dgm:pt modelId="{6494A64A-EDAA-478C-9C41-825BC2C71113}" type="parTrans" cxnId="{6A1F01E7-0B65-466D-BFA3-B6EBEE1D311A}">
      <dgm:prSet/>
      <dgm:spPr/>
      <dgm:t>
        <a:bodyPr/>
        <a:lstStyle/>
        <a:p>
          <a:endParaRPr lang="en-US"/>
        </a:p>
      </dgm:t>
    </dgm:pt>
    <dgm:pt modelId="{315228C1-D440-4557-B771-9A6D299B717A}" type="sibTrans" cxnId="{6A1F01E7-0B65-466D-BFA3-B6EBEE1D311A}">
      <dgm:prSet/>
      <dgm:spPr/>
      <dgm:t>
        <a:bodyPr/>
        <a:lstStyle/>
        <a:p>
          <a:endParaRPr lang="en-US"/>
        </a:p>
      </dgm:t>
    </dgm:pt>
    <dgm:pt modelId="{7B99532B-D308-4BC8-A76D-B3D9898B574C}">
      <dgm:prSet/>
      <dgm:spPr/>
      <dgm:t>
        <a:bodyPr/>
        <a:lstStyle/>
        <a:p>
          <a:r>
            <a:rPr lang="en-US" dirty="0"/>
            <a:t>2. Adoption of Minutes of the 2023 (27 Nov 23) AGM</a:t>
          </a:r>
        </a:p>
      </dgm:t>
    </dgm:pt>
    <dgm:pt modelId="{23C65441-D4DD-4175-98B4-090981C771A9}" type="parTrans" cxnId="{4D8981C1-CBAC-4F25-B198-B5598D7B7461}">
      <dgm:prSet/>
      <dgm:spPr/>
      <dgm:t>
        <a:bodyPr/>
        <a:lstStyle/>
        <a:p>
          <a:endParaRPr lang="en-US"/>
        </a:p>
      </dgm:t>
    </dgm:pt>
    <dgm:pt modelId="{EC0B82CA-365E-4546-BB7F-9ECE3DF6D016}" type="sibTrans" cxnId="{4D8981C1-CBAC-4F25-B198-B5598D7B7461}">
      <dgm:prSet/>
      <dgm:spPr/>
      <dgm:t>
        <a:bodyPr/>
        <a:lstStyle/>
        <a:p>
          <a:endParaRPr lang="en-US"/>
        </a:p>
      </dgm:t>
    </dgm:pt>
    <dgm:pt modelId="{52CED564-925B-4D8A-AEB3-37822953AB7C}">
      <dgm:prSet/>
      <dgm:spPr/>
      <dgm:t>
        <a:bodyPr/>
        <a:lstStyle/>
        <a:p>
          <a:pPr rtl="0"/>
          <a:r>
            <a:rPr lang="en-US" dirty="0"/>
            <a:t>3. Report from the Chair (Community Action Plan Update</a:t>
          </a:r>
          <a:r>
            <a:rPr lang="en-US" dirty="0">
              <a:latin typeface="Calibri Light" panose="020F0302020204030204"/>
            </a:rPr>
            <a:t>). </a:t>
          </a:r>
        </a:p>
      </dgm:t>
    </dgm:pt>
    <dgm:pt modelId="{6295AE9F-1576-4DB5-8385-2B17606F34B9}" type="parTrans" cxnId="{30843B16-CCA6-40C7-B5C7-B966D86BA805}">
      <dgm:prSet/>
      <dgm:spPr/>
      <dgm:t>
        <a:bodyPr/>
        <a:lstStyle/>
        <a:p>
          <a:endParaRPr lang="en-US"/>
        </a:p>
      </dgm:t>
    </dgm:pt>
    <dgm:pt modelId="{FB21A07D-422D-4BD7-B44E-6DBB1CB305A2}" type="sibTrans" cxnId="{30843B16-CCA6-40C7-B5C7-B966D86BA805}">
      <dgm:prSet/>
      <dgm:spPr/>
      <dgm:t>
        <a:bodyPr/>
        <a:lstStyle/>
        <a:p>
          <a:endParaRPr lang="en-US"/>
        </a:p>
      </dgm:t>
    </dgm:pt>
    <dgm:pt modelId="{AB0DF468-D7FB-4C6D-B980-4C64E351B15A}">
      <dgm:prSet/>
      <dgm:spPr/>
      <dgm:t>
        <a:bodyPr/>
        <a:lstStyle/>
        <a:p>
          <a:r>
            <a:rPr lang="en-US" dirty="0"/>
            <a:t>4. Treasurer's Report and Adoption of Draft Accounts</a:t>
          </a:r>
        </a:p>
      </dgm:t>
    </dgm:pt>
    <dgm:pt modelId="{6B020BD4-2F4B-45AE-99E4-EB335B0E9933}" type="parTrans" cxnId="{0D28C9D6-FA64-419D-888C-325101543D77}">
      <dgm:prSet/>
      <dgm:spPr/>
      <dgm:t>
        <a:bodyPr/>
        <a:lstStyle/>
        <a:p>
          <a:endParaRPr lang="en-US"/>
        </a:p>
      </dgm:t>
    </dgm:pt>
    <dgm:pt modelId="{EA26E48F-3C80-42BF-A665-1B2212D4BAE6}" type="sibTrans" cxnId="{0D28C9D6-FA64-419D-888C-325101543D77}">
      <dgm:prSet/>
      <dgm:spPr/>
      <dgm:t>
        <a:bodyPr/>
        <a:lstStyle/>
        <a:p>
          <a:endParaRPr lang="en-US"/>
        </a:p>
      </dgm:t>
    </dgm:pt>
    <dgm:pt modelId="{72107EC9-B81F-4197-9FC7-E2FE0FE0E415}">
      <dgm:prSet/>
      <dgm:spPr/>
      <dgm:t>
        <a:bodyPr/>
        <a:lstStyle/>
        <a:p>
          <a:r>
            <a:rPr lang="en-US" dirty="0"/>
            <a:t>5. Election of Trustees</a:t>
          </a:r>
        </a:p>
      </dgm:t>
    </dgm:pt>
    <dgm:pt modelId="{86C6BFA4-95BA-4C64-967A-5AD17FED6DA2}" type="parTrans" cxnId="{79D1AB23-AC07-4EE7-870C-5695E3A4A39C}">
      <dgm:prSet/>
      <dgm:spPr/>
      <dgm:t>
        <a:bodyPr/>
        <a:lstStyle/>
        <a:p>
          <a:endParaRPr lang="en-US"/>
        </a:p>
      </dgm:t>
    </dgm:pt>
    <dgm:pt modelId="{EC31837C-6B67-43A5-B83C-D1AA5F108D7F}" type="sibTrans" cxnId="{79D1AB23-AC07-4EE7-870C-5695E3A4A39C}">
      <dgm:prSet/>
      <dgm:spPr/>
      <dgm:t>
        <a:bodyPr/>
        <a:lstStyle/>
        <a:p>
          <a:endParaRPr lang="en-US"/>
        </a:p>
      </dgm:t>
    </dgm:pt>
    <dgm:pt modelId="{D8359915-25A9-EE48-8AA7-5ACD65EC426D}">
      <dgm:prSet/>
      <dgm:spPr/>
      <dgm:t>
        <a:bodyPr/>
        <a:lstStyle/>
        <a:p>
          <a:r>
            <a:rPr lang="en-US" dirty="0"/>
            <a:t>8. Beach of Dreams Project for 2025 </a:t>
          </a:r>
          <a:r>
            <a:rPr lang="en-US" dirty="0">
              <a:latin typeface="Calibri Light" panose="020F0302020204030204"/>
            </a:rPr>
            <a:t>(</a:t>
          </a:r>
          <a:r>
            <a:rPr lang="en-US" dirty="0"/>
            <a:t>8pm – 9pm</a:t>
          </a:r>
          <a:r>
            <a:rPr lang="en-US" dirty="0">
              <a:latin typeface="Calibri Light" panose="020F0302020204030204"/>
            </a:rPr>
            <a:t>)</a:t>
          </a:r>
          <a:endParaRPr lang="en-US" dirty="0"/>
        </a:p>
      </dgm:t>
    </dgm:pt>
    <dgm:pt modelId="{4AC9D1B1-3B2E-4E43-AA49-510A23893A3A}" type="parTrans" cxnId="{D3A7267E-6090-2845-9200-8C66F7E947D5}">
      <dgm:prSet/>
      <dgm:spPr/>
      <dgm:t>
        <a:bodyPr/>
        <a:lstStyle/>
        <a:p>
          <a:endParaRPr lang="en-GB"/>
        </a:p>
      </dgm:t>
    </dgm:pt>
    <dgm:pt modelId="{2A1D8761-7848-A248-A115-ADAA80DEA371}" type="sibTrans" cxnId="{D3A7267E-6090-2845-9200-8C66F7E947D5}">
      <dgm:prSet/>
      <dgm:spPr/>
      <dgm:t>
        <a:bodyPr/>
        <a:lstStyle/>
        <a:p>
          <a:endParaRPr lang="en-GB"/>
        </a:p>
      </dgm:t>
    </dgm:pt>
    <dgm:pt modelId="{7DE40A6C-B7B5-F344-A60C-AFDC253E31CF}">
      <dgm:prSet/>
      <dgm:spPr/>
      <dgm:t>
        <a:bodyPr/>
        <a:lstStyle/>
        <a:p>
          <a:r>
            <a:rPr lang="en-US" dirty="0"/>
            <a:t>7. Close of formal AGM</a:t>
          </a:r>
        </a:p>
      </dgm:t>
    </dgm:pt>
    <dgm:pt modelId="{2BA347F5-1F67-0842-8317-3951B0BAFEB3}" type="parTrans" cxnId="{D990CECA-CD30-934B-BAD5-12775CF96B22}">
      <dgm:prSet/>
      <dgm:spPr/>
      <dgm:t>
        <a:bodyPr/>
        <a:lstStyle/>
        <a:p>
          <a:endParaRPr lang="en-GB"/>
        </a:p>
      </dgm:t>
    </dgm:pt>
    <dgm:pt modelId="{C9D99579-47F5-824B-8A2B-7A9743B85B60}" type="sibTrans" cxnId="{D990CECA-CD30-934B-BAD5-12775CF96B22}">
      <dgm:prSet/>
      <dgm:spPr/>
      <dgm:t>
        <a:bodyPr/>
        <a:lstStyle/>
        <a:p>
          <a:endParaRPr lang="en-GB"/>
        </a:p>
      </dgm:t>
    </dgm:pt>
    <dgm:pt modelId="{E5F4E71E-BC92-43CF-9689-9BEF41262B91}">
      <dgm:prSet phldr="0"/>
      <dgm:spPr/>
      <dgm:t>
        <a:bodyPr/>
        <a:lstStyle/>
        <a:p>
          <a:r>
            <a:rPr lang="en-US" dirty="0">
              <a:latin typeface="Calibri Light" panose="020F0302020204030204"/>
            </a:rPr>
            <a:t>Assets/Access Greenways Project 2025</a:t>
          </a:r>
          <a:endParaRPr lang="en-US" dirty="0"/>
        </a:p>
      </dgm:t>
    </dgm:pt>
    <dgm:pt modelId="{E67EF87C-5664-43A8-9074-75604E542038}" type="parTrans" cxnId="{3E5A47A9-2C63-48FD-9AD9-13FEE6B0D346}">
      <dgm:prSet/>
      <dgm:spPr/>
    </dgm:pt>
    <dgm:pt modelId="{9269A395-3CBC-42B7-BF1C-9672E8043139}" type="sibTrans" cxnId="{3E5A47A9-2C63-48FD-9AD9-13FEE6B0D346}">
      <dgm:prSet/>
      <dgm:spPr/>
    </dgm:pt>
    <dgm:pt modelId="{F33433E0-04FD-0244-88B8-C4C4C6C3AE4B}" type="pres">
      <dgm:prSet presAssocID="{A84638F1-DD53-4544-844C-04BBBAC79FD0}" presName="vert0" presStyleCnt="0">
        <dgm:presLayoutVars>
          <dgm:dir/>
          <dgm:animOne val="branch"/>
          <dgm:animLvl val="lvl"/>
        </dgm:presLayoutVars>
      </dgm:prSet>
      <dgm:spPr/>
    </dgm:pt>
    <dgm:pt modelId="{D93CD287-AA94-1E47-BA32-DA3FDF1D8CE3}" type="pres">
      <dgm:prSet presAssocID="{C9ACDA71-73FF-465A-839A-C3C6E8B029E7}" presName="thickLine" presStyleLbl="alignNode1" presStyleIdx="0" presStyleCnt="8"/>
      <dgm:spPr/>
    </dgm:pt>
    <dgm:pt modelId="{516A0C00-7EB2-C24A-A30F-0BD0EABC138C}" type="pres">
      <dgm:prSet presAssocID="{C9ACDA71-73FF-465A-839A-C3C6E8B029E7}" presName="horz1" presStyleCnt="0"/>
      <dgm:spPr/>
    </dgm:pt>
    <dgm:pt modelId="{AE0231FD-140A-E345-A3F4-E8DE5DC3537B}" type="pres">
      <dgm:prSet presAssocID="{C9ACDA71-73FF-465A-839A-C3C6E8B029E7}" presName="tx1" presStyleLbl="revTx" presStyleIdx="0" presStyleCnt="8"/>
      <dgm:spPr/>
    </dgm:pt>
    <dgm:pt modelId="{731458F0-802A-3B45-95ED-6120836D328E}" type="pres">
      <dgm:prSet presAssocID="{C9ACDA71-73FF-465A-839A-C3C6E8B029E7}" presName="vert1" presStyleCnt="0"/>
      <dgm:spPr/>
    </dgm:pt>
    <dgm:pt modelId="{B9A412BD-CCA3-6F47-A22E-28B918E6E245}" type="pres">
      <dgm:prSet presAssocID="{7B99532B-D308-4BC8-A76D-B3D9898B574C}" presName="thickLine" presStyleLbl="alignNode1" presStyleIdx="1" presStyleCnt="8"/>
      <dgm:spPr/>
    </dgm:pt>
    <dgm:pt modelId="{64995DF0-F5B9-2E41-B6EC-7D827C42AB7F}" type="pres">
      <dgm:prSet presAssocID="{7B99532B-D308-4BC8-A76D-B3D9898B574C}" presName="horz1" presStyleCnt="0"/>
      <dgm:spPr/>
    </dgm:pt>
    <dgm:pt modelId="{D004B980-2A04-AA4C-B526-A3B68C43606E}" type="pres">
      <dgm:prSet presAssocID="{7B99532B-D308-4BC8-A76D-B3D9898B574C}" presName="tx1" presStyleLbl="revTx" presStyleIdx="1" presStyleCnt="8"/>
      <dgm:spPr/>
    </dgm:pt>
    <dgm:pt modelId="{D9A46E7E-9358-124D-9865-C9000D53BE9A}" type="pres">
      <dgm:prSet presAssocID="{7B99532B-D308-4BC8-A76D-B3D9898B574C}" presName="vert1" presStyleCnt="0"/>
      <dgm:spPr/>
    </dgm:pt>
    <dgm:pt modelId="{110C1486-2790-9A48-9ACD-E6E994E8E641}" type="pres">
      <dgm:prSet presAssocID="{52CED564-925B-4D8A-AEB3-37822953AB7C}" presName="thickLine" presStyleLbl="alignNode1" presStyleIdx="2" presStyleCnt="8"/>
      <dgm:spPr/>
    </dgm:pt>
    <dgm:pt modelId="{E079D28B-2F09-054D-ACAE-DCD90A448BE0}" type="pres">
      <dgm:prSet presAssocID="{52CED564-925B-4D8A-AEB3-37822953AB7C}" presName="horz1" presStyleCnt="0"/>
      <dgm:spPr/>
    </dgm:pt>
    <dgm:pt modelId="{6D1E08F0-1229-F14E-AC52-DCD9CEBE4465}" type="pres">
      <dgm:prSet presAssocID="{52CED564-925B-4D8A-AEB3-37822953AB7C}" presName="tx1" presStyleLbl="revTx" presStyleIdx="2" presStyleCnt="8"/>
      <dgm:spPr/>
    </dgm:pt>
    <dgm:pt modelId="{00EB371A-0DFC-9C4A-928B-680FBF651A99}" type="pres">
      <dgm:prSet presAssocID="{52CED564-925B-4D8A-AEB3-37822953AB7C}" presName="vert1" presStyleCnt="0"/>
      <dgm:spPr/>
    </dgm:pt>
    <dgm:pt modelId="{3C697BE2-BFF3-4996-9FFF-C2FE9E31E7B8}" type="pres">
      <dgm:prSet presAssocID="{E5F4E71E-BC92-43CF-9689-9BEF41262B91}" presName="thickLine" presStyleLbl="alignNode1" presStyleIdx="3" presStyleCnt="8"/>
      <dgm:spPr/>
    </dgm:pt>
    <dgm:pt modelId="{0AA1037A-351C-47B3-9751-DB169225A9F2}" type="pres">
      <dgm:prSet presAssocID="{E5F4E71E-BC92-43CF-9689-9BEF41262B91}" presName="horz1" presStyleCnt="0"/>
      <dgm:spPr/>
    </dgm:pt>
    <dgm:pt modelId="{3D612E3E-E44B-45F4-9B4C-AB996D6F6FBA}" type="pres">
      <dgm:prSet presAssocID="{E5F4E71E-BC92-43CF-9689-9BEF41262B91}" presName="tx1" presStyleLbl="revTx" presStyleIdx="3" presStyleCnt="8"/>
      <dgm:spPr/>
    </dgm:pt>
    <dgm:pt modelId="{CC8837E2-C2DF-4BCB-A369-8D5DBE45467D}" type="pres">
      <dgm:prSet presAssocID="{E5F4E71E-BC92-43CF-9689-9BEF41262B91}" presName="vert1" presStyleCnt="0"/>
      <dgm:spPr/>
    </dgm:pt>
    <dgm:pt modelId="{930F4396-7B2B-3240-A8F1-B335EFCE4DA6}" type="pres">
      <dgm:prSet presAssocID="{AB0DF468-D7FB-4C6D-B980-4C64E351B15A}" presName="thickLine" presStyleLbl="alignNode1" presStyleIdx="4" presStyleCnt="8"/>
      <dgm:spPr/>
    </dgm:pt>
    <dgm:pt modelId="{49498D4A-F506-2C4E-8BE1-24E99E469A94}" type="pres">
      <dgm:prSet presAssocID="{AB0DF468-D7FB-4C6D-B980-4C64E351B15A}" presName="horz1" presStyleCnt="0"/>
      <dgm:spPr/>
    </dgm:pt>
    <dgm:pt modelId="{7FE67A0A-AC2D-E24F-A572-82773AD38840}" type="pres">
      <dgm:prSet presAssocID="{AB0DF468-D7FB-4C6D-B980-4C64E351B15A}" presName="tx1" presStyleLbl="revTx" presStyleIdx="4" presStyleCnt="8"/>
      <dgm:spPr/>
    </dgm:pt>
    <dgm:pt modelId="{23273983-FA8B-8E49-B34E-76F401BB028B}" type="pres">
      <dgm:prSet presAssocID="{AB0DF468-D7FB-4C6D-B980-4C64E351B15A}" presName="vert1" presStyleCnt="0"/>
      <dgm:spPr/>
    </dgm:pt>
    <dgm:pt modelId="{4BA04199-9897-EA4E-AFD6-1E3B0017D2F5}" type="pres">
      <dgm:prSet presAssocID="{72107EC9-B81F-4197-9FC7-E2FE0FE0E415}" presName="thickLine" presStyleLbl="alignNode1" presStyleIdx="5" presStyleCnt="8"/>
      <dgm:spPr/>
    </dgm:pt>
    <dgm:pt modelId="{6397DBEB-9055-DA4D-8D6A-D680854D838E}" type="pres">
      <dgm:prSet presAssocID="{72107EC9-B81F-4197-9FC7-E2FE0FE0E415}" presName="horz1" presStyleCnt="0"/>
      <dgm:spPr/>
    </dgm:pt>
    <dgm:pt modelId="{48C8546C-ECAD-D04E-8B7B-86FE80AA516C}" type="pres">
      <dgm:prSet presAssocID="{72107EC9-B81F-4197-9FC7-E2FE0FE0E415}" presName="tx1" presStyleLbl="revTx" presStyleIdx="5" presStyleCnt="8"/>
      <dgm:spPr/>
    </dgm:pt>
    <dgm:pt modelId="{94DB6A29-47F6-1A4E-A1DD-410E8425D231}" type="pres">
      <dgm:prSet presAssocID="{72107EC9-B81F-4197-9FC7-E2FE0FE0E415}" presName="vert1" presStyleCnt="0"/>
      <dgm:spPr/>
    </dgm:pt>
    <dgm:pt modelId="{A3AD9935-587F-D548-AB90-E525FA27AB18}" type="pres">
      <dgm:prSet presAssocID="{7DE40A6C-B7B5-F344-A60C-AFDC253E31CF}" presName="thickLine" presStyleLbl="alignNode1" presStyleIdx="6" presStyleCnt="8"/>
      <dgm:spPr/>
    </dgm:pt>
    <dgm:pt modelId="{B694E773-DC99-354E-9C0F-70255FC6056B}" type="pres">
      <dgm:prSet presAssocID="{7DE40A6C-B7B5-F344-A60C-AFDC253E31CF}" presName="horz1" presStyleCnt="0"/>
      <dgm:spPr/>
    </dgm:pt>
    <dgm:pt modelId="{C3B20CBB-38A0-8340-A3FB-38FA5E6807C0}" type="pres">
      <dgm:prSet presAssocID="{7DE40A6C-B7B5-F344-A60C-AFDC253E31CF}" presName="tx1" presStyleLbl="revTx" presStyleIdx="6" presStyleCnt="8"/>
      <dgm:spPr/>
    </dgm:pt>
    <dgm:pt modelId="{715F5817-831D-7A44-A405-51D1AECD14DD}" type="pres">
      <dgm:prSet presAssocID="{7DE40A6C-B7B5-F344-A60C-AFDC253E31CF}" presName="vert1" presStyleCnt="0"/>
      <dgm:spPr/>
    </dgm:pt>
    <dgm:pt modelId="{7A6039D1-FE7A-8F40-A31F-5D112400694C}" type="pres">
      <dgm:prSet presAssocID="{D8359915-25A9-EE48-8AA7-5ACD65EC426D}" presName="thickLine" presStyleLbl="alignNode1" presStyleIdx="7" presStyleCnt="8"/>
      <dgm:spPr/>
    </dgm:pt>
    <dgm:pt modelId="{E09E9C93-297B-774F-A1F4-F30FD56FAAF8}" type="pres">
      <dgm:prSet presAssocID="{D8359915-25A9-EE48-8AA7-5ACD65EC426D}" presName="horz1" presStyleCnt="0"/>
      <dgm:spPr/>
    </dgm:pt>
    <dgm:pt modelId="{79714659-0AE4-1749-A572-4613B96D9DD8}" type="pres">
      <dgm:prSet presAssocID="{D8359915-25A9-EE48-8AA7-5ACD65EC426D}" presName="tx1" presStyleLbl="revTx" presStyleIdx="7" presStyleCnt="8"/>
      <dgm:spPr/>
    </dgm:pt>
    <dgm:pt modelId="{44848C2F-389F-044C-A564-F4E73F39FFB0}" type="pres">
      <dgm:prSet presAssocID="{D8359915-25A9-EE48-8AA7-5ACD65EC426D}" presName="vert1" presStyleCnt="0"/>
      <dgm:spPr/>
    </dgm:pt>
  </dgm:ptLst>
  <dgm:cxnLst>
    <dgm:cxn modelId="{30843B16-CCA6-40C7-B5C7-B966D86BA805}" srcId="{A84638F1-DD53-4544-844C-04BBBAC79FD0}" destId="{52CED564-925B-4D8A-AEB3-37822953AB7C}" srcOrd="2" destOrd="0" parTransId="{6295AE9F-1576-4DB5-8385-2B17606F34B9}" sibTransId="{FB21A07D-422D-4BD7-B44E-6DBB1CB305A2}"/>
    <dgm:cxn modelId="{79D1AB23-AC07-4EE7-870C-5695E3A4A39C}" srcId="{A84638F1-DD53-4544-844C-04BBBAC79FD0}" destId="{72107EC9-B81F-4197-9FC7-E2FE0FE0E415}" srcOrd="5" destOrd="0" parTransId="{86C6BFA4-95BA-4C64-967A-5AD17FED6DA2}" sibTransId="{EC31837C-6B67-43A5-B83C-D1AA5F108D7F}"/>
    <dgm:cxn modelId="{3F6E1E26-6BEE-433B-9834-32269CAD9116}" type="presOf" srcId="{C9ACDA71-73FF-465A-839A-C3C6E8B029E7}" destId="{AE0231FD-140A-E345-A3F4-E8DE5DC3537B}" srcOrd="0" destOrd="0" presId="urn:microsoft.com/office/officeart/2008/layout/LinedList"/>
    <dgm:cxn modelId="{76A0B470-7702-684D-A662-D89F5E3AD324}" type="presOf" srcId="{A84638F1-DD53-4544-844C-04BBBAC79FD0}" destId="{F33433E0-04FD-0244-88B8-C4C4C6C3AE4B}" srcOrd="0" destOrd="0" presId="urn:microsoft.com/office/officeart/2008/layout/LinedList"/>
    <dgm:cxn modelId="{B63A8A78-F154-4878-909B-E3E2F717C92E}" type="presOf" srcId="{52CED564-925B-4D8A-AEB3-37822953AB7C}" destId="{6D1E08F0-1229-F14E-AC52-DCD9CEBE4465}" srcOrd="0" destOrd="0" presId="urn:microsoft.com/office/officeart/2008/layout/LinedList"/>
    <dgm:cxn modelId="{D3A7267E-6090-2845-9200-8C66F7E947D5}" srcId="{A84638F1-DD53-4544-844C-04BBBAC79FD0}" destId="{D8359915-25A9-EE48-8AA7-5ACD65EC426D}" srcOrd="7" destOrd="0" parTransId="{4AC9D1B1-3B2E-4E43-AA49-510A23893A3A}" sibTransId="{2A1D8761-7848-A248-A115-ADAA80DEA371}"/>
    <dgm:cxn modelId="{17AC097F-AE06-4765-968F-A31CA23E5130}" type="presOf" srcId="{7DE40A6C-B7B5-F344-A60C-AFDC253E31CF}" destId="{C3B20CBB-38A0-8340-A3FB-38FA5E6807C0}" srcOrd="0" destOrd="0" presId="urn:microsoft.com/office/officeart/2008/layout/LinedList"/>
    <dgm:cxn modelId="{04699E95-31CA-4F31-BF9E-7CB135EDC50B}" type="presOf" srcId="{AB0DF468-D7FB-4C6D-B980-4C64E351B15A}" destId="{7FE67A0A-AC2D-E24F-A572-82773AD38840}" srcOrd="0" destOrd="0" presId="urn:microsoft.com/office/officeart/2008/layout/LinedList"/>
    <dgm:cxn modelId="{3E5A47A9-2C63-48FD-9AD9-13FEE6B0D346}" srcId="{A84638F1-DD53-4544-844C-04BBBAC79FD0}" destId="{E5F4E71E-BC92-43CF-9689-9BEF41262B91}" srcOrd="3" destOrd="0" parTransId="{E67EF87C-5664-43A8-9074-75604E542038}" sibTransId="{9269A395-3CBC-42B7-BF1C-9672E8043139}"/>
    <dgm:cxn modelId="{9BB244BD-4594-4118-8789-AB53E5D6A02D}" type="presOf" srcId="{E5F4E71E-BC92-43CF-9689-9BEF41262B91}" destId="{3D612E3E-E44B-45F4-9B4C-AB996D6F6FBA}" srcOrd="0" destOrd="0" presId="urn:microsoft.com/office/officeart/2008/layout/LinedList"/>
    <dgm:cxn modelId="{5810F0BE-D229-48E5-AA78-BE911E62CE5E}" type="presOf" srcId="{72107EC9-B81F-4197-9FC7-E2FE0FE0E415}" destId="{48C8546C-ECAD-D04E-8B7B-86FE80AA516C}" srcOrd="0" destOrd="0" presId="urn:microsoft.com/office/officeart/2008/layout/LinedList"/>
    <dgm:cxn modelId="{4D8981C1-CBAC-4F25-B198-B5598D7B7461}" srcId="{A84638F1-DD53-4544-844C-04BBBAC79FD0}" destId="{7B99532B-D308-4BC8-A76D-B3D9898B574C}" srcOrd="1" destOrd="0" parTransId="{23C65441-D4DD-4175-98B4-090981C771A9}" sibTransId="{EC0B82CA-365E-4546-BB7F-9ECE3DF6D016}"/>
    <dgm:cxn modelId="{D990CECA-CD30-934B-BAD5-12775CF96B22}" srcId="{A84638F1-DD53-4544-844C-04BBBAC79FD0}" destId="{7DE40A6C-B7B5-F344-A60C-AFDC253E31CF}" srcOrd="6" destOrd="0" parTransId="{2BA347F5-1F67-0842-8317-3951B0BAFEB3}" sibTransId="{C9D99579-47F5-824B-8A2B-7A9743B85B60}"/>
    <dgm:cxn modelId="{0D28C9D6-FA64-419D-888C-325101543D77}" srcId="{A84638F1-DD53-4544-844C-04BBBAC79FD0}" destId="{AB0DF468-D7FB-4C6D-B980-4C64E351B15A}" srcOrd="4" destOrd="0" parTransId="{6B020BD4-2F4B-45AE-99E4-EB335B0E9933}" sibTransId="{EA26E48F-3C80-42BF-A665-1B2212D4BAE6}"/>
    <dgm:cxn modelId="{C4B9F1E4-843B-49B0-9BE0-EC694A486613}" type="presOf" srcId="{7B99532B-D308-4BC8-A76D-B3D9898B574C}" destId="{D004B980-2A04-AA4C-B526-A3B68C43606E}" srcOrd="0" destOrd="0" presId="urn:microsoft.com/office/officeart/2008/layout/LinedList"/>
    <dgm:cxn modelId="{6A1F01E7-0B65-466D-BFA3-B6EBEE1D311A}" srcId="{A84638F1-DD53-4544-844C-04BBBAC79FD0}" destId="{C9ACDA71-73FF-465A-839A-C3C6E8B029E7}" srcOrd="0" destOrd="0" parTransId="{6494A64A-EDAA-478C-9C41-825BC2C71113}" sibTransId="{315228C1-D440-4557-B771-9A6D299B717A}"/>
    <dgm:cxn modelId="{C2AF2DEF-1C4D-4945-A3F5-48FF6BD2CE00}" type="presOf" srcId="{D8359915-25A9-EE48-8AA7-5ACD65EC426D}" destId="{79714659-0AE4-1749-A572-4613B96D9DD8}" srcOrd="0" destOrd="0" presId="urn:microsoft.com/office/officeart/2008/layout/LinedList"/>
    <dgm:cxn modelId="{A4E4A560-0AE0-4714-82B8-219FE8B03D8C}" type="presParOf" srcId="{F33433E0-04FD-0244-88B8-C4C4C6C3AE4B}" destId="{D93CD287-AA94-1E47-BA32-DA3FDF1D8CE3}" srcOrd="0" destOrd="0" presId="urn:microsoft.com/office/officeart/2008/layout/LinedList"/>
    <dgm:cxn modelId="{B6E80783-07C0-4526-B52C-4F1FDDC92A2D}" type="presParOf" srcId="{F33433E0-04FD-0244-88B8-C4C4C6C3AE4B}" destId="{516A0C00-7EB2-C24A-A30F-0BD0EABC138C}" srcOrd="1" destOrd="0" presId="urn:microsoft.com/office/officeart/2008/layout/LinedList"/>
    <dgm:cxn modelId="{4F624E44-B84D-4182-A679-D0421AC35D77}" type="presParOf" srcId="{516A0C00-7EB2-C24A-A30F-0BD0EABC138C}" destId="{AE0231FD-140A-E345-A3F4-E8DE5DC3537B}" srcOrd="0" destOrd="0" presId="urn:microsoft.com/office/officeart/2008/layout/LinedList"/>
    <dgm:cxn modelId="{49758561-ECB2-4E9C-BDA9-9E4D3390EA4A}" type="presParOf" srcId="{516A0C00-7EB2-C24A-A30F-0BD0EABC138C}" destId="{731458F0-802A-3B45-95ED-6120836D328E}" srcOrd="1" destOrd="0" presId="urn:microsoft.com/office/officeart/2008/layout/LinedList"/>
    <dgm:cxn modelId="{516FDE14-CA2F-43DB-8534-09EFB44BC7C0}" type="presParOf" srcId="{F33433E0-04FD-0244-88B8-C4C4C6C3AE4B}" destId="{B9A412BD-CCA3-6F47-A22E-28B918E6E245}" srcOrd="2" destOrd="0" presId="urn:microsoft.com/office/officeart/2008/layout/LinedList"/>
    <dgm:cxn modelId="{97CBBA77-D0A9-4617-972A-1D2EE9FACFB3}" type="presParOf" srcId="{F33433E0-04FD-0244-88B8-C4C4C6C3AE4B}" destId="{64995DF0-F5B9-2E41-B6EC-7D827C42AB7F}" srcOrd="3" destOrd="0" presId="urn:microsoft.com/office/officeart/2008/layout/LinedList"/>
    <dgm:cxn modelId="{336CF380-B85D-435B-AA0C-181A6788013A}" type="presParOf" srcId="{64995DF0-F5B9-2E41-B6EC-7D827C42AB7F}" destId="{D004B980-2A04-AA4C-B526-A3B68C43606E}" srcOrd="0" destOrd="0" presId="urn:microsoft.com/office/officeart/2008/layout/LinedList"/>
    <dgm:cxn modelId="{488B1CF8-2795-4DC8-9B6A-AAE3405F3CD9}" type="presParOf" srcId="{64995DF0-F5B9-2E41-B6EC-7D827C42AB7F}" destId="{D9A46E7E-9358-124D-9865-C9000D53BE9A}" srcOrd="1" destOrd="0" presId="urn:microsoft.com/office/officeart/2008/layout/LinedList"/>
    <dgm:cxn modelId="{BD6A3E46-0729-4A0C-B7D5-CA6E9C80506B}" type="presParOf" srcId="{F33433E0-04FD-0244-88B8-C4C4C6C3AE4B}" destId="{110C1486-2790-9A48-9ACD-E6E994E8E641}" srcOrd="4" destOrd="0" presId="urn:microsoft.com/office/officeart/2008/layout/LinedList"/>
    <dgm:cxn modelId="{A6141209-76D1-46CC-9110-87A9642B1D66}" type="presParOf" srcId="{F33433E0-04FD-0244-88B8-C4C4C6C3AE4B}" destId="{E079D28B-2F09-054D-ACAE-DCD90A448BE0}" srcOrd="5" destOrd="0" presId="urn:microsoft.com/office/officeart/2008/layout/LinedList"/>
    <dgm:cxn modelId="{2F945015-5A71-419C-9295-EDE80F621227}" type="presParOf" srcId="{E079D28B-2F09-054D-ACAE-DCD90A448BE0}" destId="{6D1E08F0-1229-F14E-AC52-DCD9CEBE4465}" srcOrd="0" destOrd="0" presId="urn:microsoft.com/office/officeart/2008/layout/LinedList"/>
    <dgm:cxn modelId="{271011CB-C226-4F39-AE75-4BA20ED32AE0}" type="presParOf" srcId="{E079D28B-2F09-054D-ACAE-DCD90A448BE0}" destId="{00EB371A-0DFC-9C4A-928B-680FBF651A99}" srcOrd="1" destOrd="0" presId="urn:microsoft.com/office/officeart/2008/layout/LinedList"/>
    <dgm:cxn modelId="{B58643D7-8409-4F8C-8F56-4E40BDD9CE29}" type="presParOf" srcId="{F33433E0-04FD-0244-88B8-C4C4C6C3AE4B}" destId="{3C697BE2-BFF3-4996-9FFF-C2FE9E31E7B8}" srcOrd="6" destOrd="0" presId="urn:microsoft.com/office/officeart/2008/layout/LinedList"/>
    <dgm:cxn modelId="{CF9CD030-4855-409D-A521-A4CCCADC7964}" type="presParOf" srcId="{F33433E0-04FD-0244-88B8-C4C4C6C3AE4B}" destId="{0AA1037A-351C-47B3-9751-DB169225A9F2}" srcOrd="7" destOrd="0" presId="urn:microsoft.com/office/officeart/2008/layout/LinedList"/>
    <dgm:cxn modelId="{729ACC36-0F30-4801-872D-6933EC920D3C}" type="presParOf" srcId="{0AA1037A-351C-47B3-9751-DB169225A9F2}" destId="{3D612E3E-E44B-45F4-9B4C-AB996D6F6FBA}" srcOrd="0" destOrd="0" presId="urn:microsoft.com/office/officeart/2008/layout/LinedList"/>
    <dgm:cxn modelId="{4560E40F-749B-42EE-872A-F089C44D2645}" type="presParOf" srcId="{0AA1037A-351C-47B3-9751-DB169225A9F2}" destId="{CC8837E2-C2DF-4BCB-A369-8D5DBE45467D}" srcOrd="1" destOrd="0" presId="urn:microsoft.com/office/officeart/2008/layout/LinedList"/>
    <dgm:cxn modelId="{4890304E-C17E-4202-8AEC-EAB0BA14AC3E}" type="presParOf" srcId="{F33433E0-04FD-0244-88B8-C4C4C6C3AE4B}" destId="{930F4396-7B2B-3240-A8F1-B335EFCE4DA6}" srcOrd="8" destOrd="0" presId="urn:microsoft.com/office/officeart/2008/layout/LinedList"/>
    <dgm:cxn modelId="{6BF11E3D-5FC2-4A1B-9540-B894E4D14549}" type="presParOf" srcId="{F33433E0-04FD-0244-88B8-C4C4C6C3AE4B}" destId="{49498D4A-F506-2C4E-8BE1-24E99E469A94}" srcOrd="9" destOrd="0" presId="urn:microsoft.com/office/officeart/2008/layout/LinedList"/>
    <dgm:cxn modelId="{461DD6A0-A1A6-4CAD-A239-5D8CAFBE743F}" type="presParOf" srcId="{49498D4A-F506-2C4E-8BE1-24E99E469A94}" destId="{7FE67A0A-AC2D-E24F-A572-82773AD38840}" srcOrd="0" destOrd="0" presId="urn:microsoft.com/office/officeart/2008/layout/LinedList"/>
    <dgm:cxn modelId="{289D8EFC-AE16-456A-A91F-F7AA1FA16FF0}" type="presParOf" srcId="{49498D4A-F506-2C4E-8BE1-24E99E469A94}" destId="{23273983-FA8B-8E49-B34E-76F401BB028B}" srcOrd="1" destOrd="0" presId="urn:microsoft.com/office/officeart/2008/layout/LinedList"/>
    <dgm:cxn modelId="{49866A40-5F5A-4B53-9DB4-3E71E376C6F7}" type="presParOf" srcId="{F33433E0-04FD-0244-88B8-C4C4C6C3AE4B}" destId="{4BA04199-9897-EA4E-AFD6-1E3B0017D2F5}" srcOrd="10" destOrd="0" presId="urn:microsoft.com/office/officeart/2008/layout/LinedList"/>
    <dgm:cxn modelId="{7C82D19F-A629-4423-926E-15C91794F2BE}" type="presParOf" srcId="{F33433E0-04FD-0244-88B8-C4C4C6C3AE4B}" destId="{6397DBEB-9055-DA4D-8D6A-D680854D838E}" srcOrd="11" destOrd="0" presId="urn:microsoft.com/office/officeart/2008/layout/LinedList"/>
    <dgm:cxn modelId="{661B315C-6308-4552-8E6D-C8584755B175}" type="presParOf" srcId="{6397DBEB-9055-DA4D-8D6A-D680854D838E}" destId="{48C8546C-ECAD-D04E-8B7B-86FE80AA516C}" srcOrd="0" destOrd="0" presId="urn:microsoft.com/office/officeart/2008/layout/LinedList"/>
    <dgm:cxn modelId="{EDC72E88-CDA3-4805-BC74-71E180B70DAE}" type="presParOf" srcId="{6397DBEB-9055-DA4D-8D6A-D680854D838E}" destId="{94DB6A29-47F6-1A4E-A1DD-410E8425D231}" srcOrd="1" destOrd="0" presId="urn:microsoft.com/office/officeart/2008/layout/LinedList"/>
    <dgm:cxn modelId="{E133AF51-0B7C-462C-91D1-AF55CC6A285A}" type="presParOf" srcId="{F33433E0-04FD-0244-88B8-C4C4C6C3AE4B}" destId="{A3AD9935-587F-D548-AB90-E525FA27AB18}" srcOrd="12" destOrd="0" presId="urn:microsoft.com/office/officeart/2008/layout/LinedList"/>
    <dgm:cxn modelId="{B58ECA6C-CEA6-4BC0-AD26-D0B30A99E4A2}" type="presParOf" srcId="{F33433E0-04FD-0244-88B8-C4C4C6C3AE4B}" destId="{B694E773-DC99-354E-9C0F-70255FC6056B}" srcOrd="13" destOrd="0" presId="urn:microsoft.com/office/officeart/2008/layout/LinedList"/>
    <dgm:cxn modelId="{F004688E-376B-4A6A-8782-97BB0F7E5C0B}" type="presParOf" srcId="{B694E773-DC99-354E-9C0F-70255FC6056B}" destId="{C3B20CBB-38A0-8340-A3FB-38FA5E6807C0}" srcOrd="0" destOrd="0" presId="urn:microsoft.com/office/officeart/2008/layout/LinedList"/>
    <dgm:cxn modelId="{89F62603-85CD-4149-921D-69551A942FC0}" type="presParOf" srcId="{B694E773-DC99-354E-9C0F-70255FC6056B}" destId="{715F5817-831D-7A44-A405-51D1AECD14DD}" srcOrd="1" destOrd="0" presId="urn:microsoft.com/office/officeart/2008/layout/LinedList"/>
    <dgm:cxn modelId="{C6E74442-1FE9-4A9F-B29F-E19CA822809D}" type="presParOf" srcId="{F33433E0-04FD-0244-88B8-C4C4C6C3AE4B}" destId="{7A6039D1-FE7A-8F40-A31F-5D112400694C}" srcOrd="14" destOrd="0" presId="urn:microsoft.com/office/officeart/2008/layout/LinedList"/>
    <dgm:cxn modelId="{C7802095-16C3-4DF2-BF22-5F2ABD34CEB1}" type="presParOf" srcId="{F33433E0-04FD-0244-88B8-C4C4C6C3AE4B}" destId="{E09E9C93-297B-774F-A1F4-F30FD56FAAF8}" srcOrd="15" destOrd="0" presId="urn:microsoft.com/office/officeart/2008/layout/LinedList"/>
    <dgm:cxn modelId="{CDADED71-A655-4AC2-9A21-AD8929D52703}" type="presParOf" srcId="{E09E9C93-297B-774F-A1F4-F30FD56FAAF8}" destId="{79714659-0AE4-1749-A572-4613B96D9DD8}" srcOrd="0" destOrd="0" presId="urn:microsoft.com/office/officeart/2008/layout/LinedList"/>
    <dgm:cxn modelId="{FF696367-1D9F-47E6-A6A9-D94329C2C173}" type="presParOf" srcId="{E09E9C93-297B-774F-A1F4-F30FD56FAAF8}" destId="{44848C2F-389F-044C-A564-F4E73F39FFB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26F6AB-BDC3-460A-87D2-B064A4B0395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3C445DF-68C3-4328-80A0-9A5546C433A7}">
      <dgm:prSet/>
      <dgm:spPr/>
      <dgm:t>
        <a:bodyPr/>
        <a:lstStyle/>
        <a:p>
          <a:r>
            <a:rPr lang="en-US"/>
            <a:t>Autonomy, with governance and direction coming from within the community</a:t>
          </a:r>
        </a:p>
      </dgm:t>
    </dgm:pt>
    <dgm:pt modelId="{33E2BA48-51B9-4D13-88CF-2473C0AB2763}" type="parTrans" cxnId="{D8DC4029-09D8-45C5-93D2-87EAD64E8D34}">
      <dgm:prSet/>
      <dgm:spPr/>
      <dgm:t>
        <a:bodyPr/>
        <a:lstStyle/>
        <a:p>
          <a:endParaRPr lang="en-US"/>
        </a:p>
      </dgm:t>
    </dgm:pt>
    <dgm:pt modelId="{5B9278D3-8CBB-4F9A-8264-37293E31AAEF}" type="sibTrans" cxnId="{D8DC4029-09D8-45C5-93D2-87EAD64E8D34}">
      <dgm:prSet/>
      <dgm:spPr/>
      <dgm:t>
        <a:bodyPr/>
        <a:lstStyle/>
        <a:p>
          <a:endParaRPr lang="en-US"/>
        </a:p>
      </dgm:t>
    </dgm:pt>
    <dgm:pt modelId="{F141E905-1A2A-C54F-B9BF-D81936541103}">
      <dgm:prSet/>
      <dgm:spPr/>
      <dgm:t>
        <a:bodyPr/>
        <a:lstStyle/>
        <a:p>
          <a:r>
            <a:rPr lang="en-US"/>
            <a:t>A dedication to forming and sustaining community-led partnership initiatives</a:t>
          </a:r>
        </a:p>
      </dgm:t>
    </dgm:pt>
    <dgm:pt modelId="{19CDBEB2-482C-BE44-BFFB-CB2CDE12B926}" type="parTrans" cxnId="{C163CE5B-0817-9941-8261-DCF4F36FC8A9}">
      <dgm:prSet/>
      <dgm:spPr/>
      <dgm:t>
        <a:bodyPr/>
        <a:lstStyle/>
        <a:p>
          <a:endParaRPr lang="en-GB"/>
        </a:p>
      </dgm:t>
    </dgm:pt>
    <dgm:pt modelId="{03C1CF5C-A283-6B46-BA4D-F50046F912DD}" type="sibTrans" cxnId="{C163CE5B-0817-9941-8261-DCF4F36FC8A9}">
      <dgm:prSet/>
      <dgm:spPr/>
      <dgm:t>
        <a:bodyPr/>
        <a:lstStyle/>
        <a:p>
          <a:endParaRPr lang="en-GB"/>
        </a:p>
      </dgm:t>
    </dgm:pt>
    <dgm:pt modelId="{EF2B9415-4244-6B4D-92C4-EA61DB4B6B68}">
      <dgm:prSet/>
      <dgm:spPr/>
      <dgm:t>
        <a:bodyPr/>
        <a:lstStyle/>
        <a:p>
          <a:r>
            <a:rPr lang="en-GB">
              <a:latin typeface="+mn-lt"/>
            </a:rPr>
            <a:t>Listening to our community, creating the right conditions, and supporting sustainable development.</a:t>
          </a:r>
          <a:endParaRPr lang="en-GB"/>
        </a:p>
      </dgm:t>
    </dgm:pt>
    <dgm:pt modelId="{1CCEED4F-1389-6E4A-A66E-FA6B109D9D32}" type="parTrans" cxnId="{A9F3990E-8B88-2841-8D35-6E7BA9A899E8}">
      <dgm:prSet/>
      <dgm:spPr/>
      <dgm:t>
        <a:bodyPr/>
        <a:lstStyle/>
        <a:p>
          <a:endParaRPr lang="en-GB"/>
        </a:p>
      </dgm:t>
    </dgm:pt>
    <dgm:pt modelId="{CD2151DE-FD1D-594B-A0DE-B8C4011F70BA}" type="sibTrans" cxnId="{A9F3990E-8B88-2841-8D35-6E7BA9A899E8}">
      <dgm:prSet/>
      <dgm:spPr/>
      <dgm:t>
        <a:bodyPr/>
        <a:lstStyle/>
        <a:p>
          <a:endParaRPr lang="en-GB"/>
        </a:p>
      </dgm:t>
    </dgm:pt>
    <dgm:pt modelId="{9D7FA040-65EC-2942-ACB8-17B560878CAA}">
      <dgm:prSet/>
      <dgm:spPr/>
      <dgm:t>
        <a:bodyPr/>
        <a:lstStyle/>
        <a:p>
          <a:r>
            <a:rPr lang="en-GB"/>
            <a:t>An entrepreneurial spirit that drives innovation and sustainability</a:t>
          </a:r>
        </a:p>
      </dgm:t>
    </dgm:pt>
    <dgm:pt modelId="{8FAFBB36-1C63-7048-B93B-A905BDF25820}" type="parTrans" cxnId="{E1A63C43-DAC5-ED46-94DC-34B59199FEC9}">
      <dgm:prSet/>
      <dgm:spPr/>
      <dgm:t>
        <a:bodyPr/>
        <a:lstStyle/>
        <a:p>
          <a:endParaRPr lang="en-GB"/>
        </a:p>
      </dgm:t>
    </dgm:pt>
    <dgm:pt modelId="{7110DA97-A32A-BC41-B9D0-D358C6F6FEBD}" type="sibTrans" cxnId="{E1A63C43-DAC5-ED46-94DC-34B59199FEC9}">
      <dgm:prSet/>
      <dgm:spPr/>
      <dgm:t>
        <a:bodyPr/>
        <a:lstStyle/>
        <a:p>
          <a:endParaRPr lang="en-GB"/>
        </a:p>
      </dgm:t>
    </dgm:pt>
    <dgm:pt modelId="{941C21C5-93DF-DB45-8284-B2058D8B8F62}">
      <dgm:prSet/>
      <dgm:spPr/>
      <dgm:t>
        <a:bodyPr/>
        <a:lstStyle/>
        <a:p>
          <a:r>
            <a:rPr lang="en-GB"/>
            <a:t>A commitment to regenerate the area's economic, environmental and social fabric.</a:t>
          </a:r>
        </a:p>
      </dgm:t>
    </dgm:pt>
    <dgm:pt modelId="{F41DE60F-F13E-304E-9768-A4EA764478D1}" type="parTrans" cxnId="{C40063BF-BA69-4F42-9D1A-FFFD7C4B3567}">
      <dgm:prSet/>
      <dgm:spPr/>
      <dgm:t>
        <a:bodyPr/>
        <a:lstStyle/>
        <a:p>
          <a:endParaRPr lang="en-GB"/>
        </a:p>
      </dgm:t>
    </dgm:pt>
    <dgm:pt modelId="{EDEFA5C8-3648-7D4A-B048-443C405574D2}" type="sibTrans" cxnId="{C40063BF-BA69-4F42-9D1A-FFFD7C4B3567}">
      <dgm:prSet/>
      <dgm:spPr/>
      <dgm:t>
        <a:bodyPr/>
        <a:lstStyle/>
        <a:p>
          <a:endParaRPr lang="en-GB"/>
        </a:p>
      </dgm:t>
    </dgm:pt>
    <dgm:pt modelId="{20388A94-60FC-5A4D-9316-88873F4D35FA}" type="pres">
      <dgm:prSet presAssocID="{5E26F6AB-BDC3-460A-87D2-B064A4B03956}" presName="linear" presStyleCnt="0">
        <dgm:presLayoutVars>
          <dgm:animLvl val="lvl"/>
          <dgm:resizeHandles val="exact"/>
        </dgm:presLayoutVars>
      </dgm:prSet>
      <dgm:spPr/>
    </dgm:pt>
    <dgm:pt modelId="{59DE4883-AB33-D14E-AE5E-5EABC5AEF447}" type="pres">
      <dgm:prSet presAssocID="{F3C445DF-68C3-4328-80A0-9A5546C433A7}" presName="parentText" presStyleLbl="node1" presStyleIdx="0" presStyleCnt="5">
        <dgm:presLayoutVars>
          <dgm:chMax val="0"/>
          <dgm:bulletEnabled val="1"/>
        </dgm:presLayoutVars>
      </dgm:prSet>
      <dgm:spPr/>
    </dgm:pt>
    <dgm:pt modelId="{4E4FB5F4-634F-D749-97AF-47BB5FA8ABF6}" type="pres">
      <dgm:prSet presAssocID="{5B9278D3-8CBB-4F9A-8264-37293E31AAEF}" presName="spacer" presStyleCnt="0"/>
      <dgm:spPr/>
    </dgm:pt>
    <dgm:pt modelId="{CCB872BA-27A2-FC49-94E6-9914CC8C5C6A}" type="pres">
      <dgm:prSet presAssocID="{F141E905-1A2A-C54F-B9BF-D81936541103}" presName="parentText" presStyleLbl="node1" presStyleIdx="1" presStyleCnt="5">
        <dgm:presLayoutVars>
          <dgm:chMax val="0"/>
          <dgm:bulletEnabled val="1"/>
        </dgm:presLayoutVars>
      </dgm:prSet>
      <dgm:spPr/>
    </dgm:pt>
    <dgm:pt modelId="{A22F7A22-2CAB-7C4A-AF40-5C1EECD2893E}" type="pres">
      <dgm:prSet presAssocID="{03C1CF5C-A283-6B46-BA4D-F50046F912DD}" presName="spacer" presStyleCnt="0"/>
      <dgm:spPr/>
    </dgm:pt>
    <dgm:pt modelId="{C3DEE074-130D-F64A-AAAC-1B4EEC30C164}" type="pres">
      <dgm:prSet presAssocID="{EF2B9415-4244-6B4D-92C4-EA61DB4B6B68}" presName="parentText" presStyleLbl="node1" presStyleIdx="2" presStyleCnt="5">
        <dgm:presLayoutVars>
          <dgm:chMax val="0"/>
          <dgm:bulletEnabled val="1"/>
        </dgm:presLayoutVars>
      </dgm:prSet>
      <dgm:spPr/>
    </dgm:pt>
    <dgm:pt modelId="{44AB4217-B53B-E54D-9907-AE1470DFBE0C}" type="pres">
      <dgm:prSet presAssocID="{CD2151DE-FD1D-594B-A0DE-B8C4011F70BA}" presName="spacer" presStyleCnt="0"/>
      <dgm:spPr/>
    </dgm:pt>
    <dgm:pt modelId="{4909690C-7290-7E46-B5B9-18C0718BA913}" type="pres">
      <dgm:prSet presAssocID="{9D7FA040-65EC-2942-ACB8-17B560878CAA}" presName="parentText" presStyleLbl="node1" presStyleIdx="3" presStyleCnt="5">
        <dgm:presLayoutVars>
          <dgm:chMax val="0"/>
          <dgm:bulletEnabled val="1"/>
        </dgm:presLayoutVars>
      </dgm:prSet>
      <dgm:spPr/>
    </dgm:pt>
    <dgm:pt modelId="{AAEEF972-01E1-FB41-BB83-22EF990B2313}" type="pres">
      <dgm:prSet presAssocID="{7110DA97-A32A-BC41-B9D0-D358C6F6FEBD}" presName="spacer" presStyleCnt="0"/>
      <dgm:spPr/>
    </dgm:pt>
    <dgm:pt modelId="{2B1CE440-D743-C14D-BCC5-B9059BC580F8}" type="pres">
      <dgm:prSet presAssocID="{941C21C5-93DF-DB45-8284-B2058D8B8F62}" presName="parentText" presStyleLbl="node1" presStyleIdx="4" presStyleCnt="5">
        <dgm:presLayoutVars>
          <dgm:chMax val="0"/>
          <dgm:bulletEnabled val="1"/>
        </dgm:presLayoutVars>
      </dgm:prSet>
      <dgm:spPr/>
    </dgm:pt>
  </dgm:ptLst>
  <dgm:cxnLst>
    <dgm:cxn modelId="{A9F3990E-8B88-2841-8D35-6E7BA9A899E8}" srcId="{5E26F6AB-BDC3-460A-87D2-B064A4B03956}" destId="{EF2B9415-4244-6B4D-92C4-EA61DB4B6B68}" srcOrd="2" destOrd="0" parTransId="{1CCEED4F-1389-6E4A-A66E-FA6B109D9D32}" sibTransId="{CD2151DE-FD1D-594B-A0DE-B8C4011F70BA}"/>
    <dgm:cxn modelId="{D8DC4029-09D8-45C5-93D2-87EAD64E8D34}" srcId="{5E26F6AB-BDC3-460A-87D2-B064A4B03956}" destId="{F3C445DF-68C3-4328-80A0-9A5546C433A7}" srcOrd="0" destOrd="0" parTransId="{33E2BA48-51B9-4D13-88CF-2473C0AB2763}" sibTransId="{5B9278D3-8CBB-4F9A-8264-37293E31AAEF}"/>
    <dgm:cxn modelId="{A3AD583F-0388-D645-B964-211840983245}" type="presOf" srcId="{F3C445DF-68C3-4328-80A0-9A5546C433A7}" destId="{59DE4883-AB33-D14E-AE5E-5EABC5AEF447}" srcOrd="0" destOrd="0" presId="urn:microsoft.com/office/officeart/2005/8/layout/vList2"/>
    <dgm:cxn modelId="{E1A63C43-DAC5-ED46-94DC-34B59199FEC9}" srcId="{5E26F6AB-BDC3-460A-87D2-B064A4B03956}" destId="{9D7FA040-65EC-2942-ACB8-17B560878CAA}" srcOrd="3" destOrd="0" parTransId="{8FAFBB36-1C63-7048-B93B-A905BDF25820}" sibTransId="{7110DA97-A32A-BC41-B9D0-D358C6F6FEBD}"/>
    <dgm:cxn modelId="{C163CE5B-0817-9941-8261-DCF4F36FC8A9}" srcId="{5E26F6AB-BDC3-460A-87D2-B064A4B03956}" destId="{F141E905-1A2A-C54F-B9BF-D81936541103}" srcOrd="1" destOrd="0" parTransId="{19CDBEB2-482C-BE44-BFFB-CB2CDE12B926}" sibTransId="{03C1CF5C-A283-6B46-BA4D-F50046F912DD}"/>
    <dgm:cxn modelId="{FE93CF69-6A88-9249-B510-D3CA1C1CFC31}" type="presOf" srcId="{9D7FA040-65EC-2942-ACB8-17B560878CAA}" destId="{4909690C-7290-7E46-B5B9-18C0718BA913}" srcOrd="0" destOrd="0" presId="urn:microsoft.com/office/officeart/2005/8/layout/vList2"/>
    <dgm:cxn modelId="{63EC7A8E-3375-D846-9E7E-FC8B7D798238}" type="presOf" srcId="{EF2B9415-4244-6B4D-92C4-EA61DB4B6B68}" destId="{C3DEE074-130D-F64A-AAAC-1B4EEC30C164}" srcOrd="0" destOrd="0" presId="urn:microsoft.com/office/officeart/2005/8/layout/vList2"/>
    <dgm:cxn modelId="{B76EE3B4-DEFE-FD47-B1B3-970CCC81E811}" type="presOf" srcId="{F141E905-1A2A-C54F-B9BF-D81936541103}" destId="{CCB872BA-27A2-FC49-94E6-9914CC8C5C6A}" srcOrd="0" destOrd="0" presId="urn:microsoft.com/office/officeart/2005/8/layout/vList2"/>
    <dgm:cxn modelId="{C40063BF-BA69-4F42-9D1A-FFFD7C4B3567}" srcId="{5E26F6AB-BDC3-460A-87D2-B064A4B03956}" destId="{941C21C5-93DF-DB45-8284-B2058D8B8F62}" srcOrd="4" destOrd="0" parTransId="{F41DE60F-F13E-304E-9768-A4EA764478D1}" sibTransId="{EDEFA5C8-3648-7D4A-B048-443C405574D2}"/>
    <dgm:cxn modelId="{6513B7DC-F9B2-B24C-A1A1-BC8E3C795F4A}" type="presOf" srcId="{5E26F6AB-BDC3-460A-87D2-B064A4B03956}" destId="{20388A94-60FC-5A4D-9316-88873F4D35FA}" srcOrd="0" destOrd="0" presId="urn:microsoft.com/office/officeart/2005/8/layout/vList2"/>
    <dgm:cxn modelId="{9B9FBCE4-92BB-3648-80F7-9BAE540DEF17}" type="presOf" srcId="{941C21C5-93DF-DB45-8284-B2058D8B8F62}" destId="{2B1CE440-D743-C14D-BCC5-B9059BC580F8}" srcOrd="0" destOrd="0" presId="urn:microsoft.com/office/officeart/2005/8/layout/vList2"/>
    <dgm:cxn modelId="{D6739CBD-90C3-E84D-A554-6FA37C5A360D}" type="presParOf" srcId="{20388A94-60FC-5A4D-9316-88873F4D35FA}" destId="{59DE4883-AB33-D14E-AE5E-5EABC5AEF447}" srcOrd="0" destOrd="0" presId="urn:microsoft.com/office/officeart/2005/8/layout/vList2"/>
    <dgm:cxn modelId="{4FBE083B-565B-EF41-8E54-F9259F20E903}" type="presParOf" srcId="{20388A94-60FC-5A4D-9316-88873F4D35FA}" destId="{4E4FB5F4-634F-D749-97AF-47BB5FA8ABF6}" srcOrd="1" destOrd="0" presId="urn:microsoft.com/office/officeart/2005/8/layout/vList2"/>
    <dgm:cxn modelId="{ED05EBC2-E914-0144-BF32-20072AEEF050}" type="presParOf" srcId="{20388A94-60FC-5A4D-9316-88873F4D35FA}" destId="{CCB872BA-27A2-FC49-94E6-9914CC8C5C6A}" srcOrd="2" destOrd="0" presId="urn:microsoft.com/office/officeart/2005/8/layout/vList2"/>
    <dgm:cxn modelId="{A899497E-F829-A546-8AF1-936ED5298DCD}" type="presParOf" srcId="{20388A94-60FC-5A4D-9316-88873F4D35FA}" destId="{A22F7A22-2CAB-7C4A-AF40-5C1EECD2893E}" srcOrd="3" destOrd="0" presId="urn:microsoft.com/office/officeart/2005/8/layout/vList2"/>
    <dgm:cxn modelId="{C8783FB9-0D05-3744-A799-FA071A279130}" type="presParOf" srcId="{20388A94-60FC-5A4D-9316-88873F4D35FA}" destId="{C3DEE074-130D-F64A-AAAC-1B4EEC30C164}" srcOrd="4" destOrd="0" presId="urn:microsoft.com/office/officeart/2005/8/layout/vList2"/>
    <dgm:cxn modelId="{76607F85-89CB-1D45-8905-AC59B79D182A}" type="presParOf" srcId="{20388A94-60FC-5A4D-9316-88873F4D35FA}" destId="{44AB4217-B53B-E54D-9907-AE1470DFBE0C}" srcOrd="5" destOrd="0" presId="urn:microsoft.com/office/officeart/2005/8/layout/vList2"/>
    <dgm:cxn modelId="{812EC22F-454C-7641-A05E-30D408CAF70D}" type="presParOf" srcId="{20388A94-60FC-5A4D-9316-88873F4D35FA}" destId="{4909690C-7290-7E46-B5B9-18C0718BA913}" srcOrd="6" destOrd="0" presId="urn:microsoft.com/office/officeart/2005/8/layout/vList2"/>
    <dgm:cxn modelId="{C2F07E42-6AAD-744F-B158-C97B089087AF}" type="presParOf" srcId="{20388A94-60FC-5A4D-9316-88873F4D35FA}" destId="{AAEEF972-01E1-FB41-BB83-22EF990B2313}" srcOrd="7" destOrd="0" presId="urn:microsoft.com/office/officeart/2005/8/layout/vList2"/>
    <dgm:cxn modelId="{D7DA0895-E685-B447-87CB-09B134280C70}" type="presParOf" srcId="{20388A94-60FC-5A4D-9316-88873F4D35FA}" destId="{2B1CE440-D743-C14D-BCC5-B9059BC580F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A46EF2-3B4E-354E-B647-346DB99BF745}" type="doc">
      <dgm:prSet loTypeId="urn:microsoft.com/office/officeart/2008/layout/HalfCircleOrganizationChart" loCatId="" qsTypeId="urn:microsoft.com/office/officeart/2005/8/quickstyle/simple1" qsCatId="simple" csTypeId="urn:microsoft.com/office/officeart/2005/8/colors/accent1_2" csCatId="accent1" phldr="1"/>
      <dgm:spPr/>
      <dgm:t>
        <a:bodyPr/>
        <a:lstStyle/>
        <a:p>
          <a:endParaRPr lang="en-GB"/>
        </a:p>
      </dgm:t>
    </dgm:pt>
    <dgm:pt modelId="{318C7481-9AAF-3748-888A-4F58F86A9C0A}">
      <dgm:prSet phldrT="[Text]" custT="1"/>
      <dgm:spPr/>
      <dgm:t>
        <a:bodyPr/>
        <a:lstStyle/>
        <a:p>
          <a:pPr>
            <a:lnSpc>
              <a:spcPct val="100000"/>
            </a:lnSpc>
            <a:spcAft>
              <a:spcPts val="0"/>
            </a:spcAft>
          </a:pPr>
          <a:r>
            <a:rPr lang="en-GB" sz="1400" b="1">
              <a:latin typeface="+mn-lt"/>
            </a:rPr>
            <a:t>Largo Communities Together (SCIO)</a:t>
          </a:r>
        </a:p>
        <a:p>
          <a:pPr>
            <a:lnSpc>
              <a:spcPct val="100000"/>
            </a:lnSpc>
            <a:spcAft>
              <a:spcPts val="0"/>
            </a:spcAft>
          </a:pPr>
          <a:r>
            <a:rPr lang="en-GB" sz="1400" b="1">
              <a:latin typeface="+mn-lt"/>
            </a:rPr>
            <a:t>Chair – Louise Robb</a:t>
          </a:r>
        </a:p>
        <a:p>
          <a:pPr>
            <a:lnSpc>
              <a:spcPct val="100000"/>
            </a:lnSpc>
            <a:spcAft>
              <a:spcPts val="0"/>
            </a:spcAft>
          </a:pPr>
          <a:r>
            <a:rPr lang="en-GB" sz="1400" b="1">
              <a:latin typeface="+mn-lt"/>
            </a:rPr>
            <a:t>Vice Chair - Stan Green</a:t>
          </a:r>
          <a:endParaRPr lang="en-GB" sz="1400">
            <a:latin typeface="+mn-lt"/>
          </a:endParaRPr>
        </a:p>
      </dgm:t>
    </dgm:pt>
    <dgm:pt modelId="{630E1CB8-84E7-954D-A5D0-71DD2A093D2A}" type="parTrans" cxnId="{339865D7-B0E8-494F-823E-3C65560477E7}">
      <dgm:prSet/>
      <dgm:spPr/>
      <dgm:t>
        <a:bodyPr/>
        <a:lstStyle/>
        <a:p>
          <a:endParaRPr lang="en-GB"/>
        </a:p>
      </dgm:t>
    </dgm:pt>
    <dgm:pt modelId="{2A23FFF3-BC47-624C-B401-B07682CD3F38}" type="sibTrans" cxnId="{339865D7-B0E8-494F-823E-3C65560477E7}">
      <dgm:prSet/>
      <dgm:spPr/>
      <dgm:t>
        <a:bodyPr/>
        <a:lstStyle/>
        <a:p>
          <a:endParaRPr lang="en-GB"/>
        </a:p>
      </dgm:t>
    </dgm:pt>
    <dgm:pt modelId="{ADEB6649-87E3-944A-B3E6-985AC5541E4F}">
      <dgm:prSet phldrT="[Text]" custT="1"/>
      <dgm:spPr/>
      <dgm:t>
        <a:bodyPr/>
        <a:lstStyle/>
        <a:p>
          <a:r>
            <a:rPr lang="en-GB" sz="1400" b="1"/>
            <a:t>CULTURE &amp; HERITAGE (from Action Plan)</a:t>
          </a:r>
        </a:p>
      </dgm:t>
    </dgm:pt>
    <dgm:pt modelId="{36411760-9E40-6D4F-9D22-0FBE09410FC0}" type="parTrans" cxnId="{D9AA571B-D8F4-1E4E-8E91-3E3DA3B7B7C2}">
      <dgm:prSet/>
      <dgm:spPr/>
      <dgm:t>
        <a:bodyPr/>
        <a:lstStyle/>
        <a:p>
          <a:endParaRPr lang="en-GB"/>
        </a:p>
      </dgm:t>
    </dgm:pt>
    <dgm:pt modelId="{C5B652EB-5698-3345-A313-C1A0E0E3AF46}" type="sibTrans" cxnId="{D9AA571B-D8F4-1E4E-8E91-3E3DA3B7B7C2}">
      <dgm:prSet/>
      <dgm:spPr/>
      <dgm:t>
        <a:bodyPr/>
        <a:lstStyle/>
        <a:p>
          <a:endParaRPr lang="en-GB"/>
        </a:p>
      </dgm:t>
    </dgm:pt>
    <dgm:pt modelId="{C7A999D1-7CD8-974D-A74A-3BFCE994E7B9}">
      <dgm:prSet phldrT="[Text]" custT="1"/>
      <dgm:spPr/>
      <dgm:t>
        <a:bodyPr/>
        <a:lstStyle/>
        <a:p>
          <a:r>
            <a:rPr lang="en-GB" sz="1400" b="1"/>
            <a:t>LARGO PIER</a:t>
          </a:r>
        </a:p>
      </dgm:t>
    </dgm:pt>
    <dgm:pt modelId="{E746F449-387A-EE45-A841-95AEC847F871}" type="parTrans" cxnId="{1116945A-6524-DA42-9494-5DF0E0683E17}">
      <dgm:prSet/>
      <dgm:spPr/>
      <dgm:t>
        <a:bodyPr/>
        <a:lstStyle/>
        <a:p>
          <a:endParaRPr lang="en-GB"/>
        </a:p>
      </dgm:t>
    </dgm:pt>
    <dgm:pt modelId="{BB14989B-526E-8845-8353-4B1044609F62}" type="sibTrans" cxnId="{1116945A-6524-DA42-9494-5DF0E0683E17}">
      <dgm:prSet/>
      <dgm:spPr/>
      <dgm:t>
        <a:bodyPr/>
        <a:lstStyle/>
        <a:p>
          <a:endParaRPr lang="en-GB"/>
        </a:p>
      </dgm:t>
    </dgm:pt>
    <dgm:pt modelId="{50D66E3E-6417-AF48-A8ED-819E0664423C}">
      <dgm:prSet phldrT="[Text]" custT="1"/>
      <dgm:spPr/>
      <dgm:t>
        <a:bodyPr/>
        <a:lstStyle/>
        <a:p>
          <a:r>
            <a:rPr lang="en-GB" sz="1400" b="1"/>
            <a:t>RESILIENCE</a:t>
          </a:r>
        </a:p>
      </dgm:t>
    </dgm:pt>
    <dgm:pt modelId="{CDA8A03F-3E3F-6944-B5F0-212FD84AB01C}" type="parTrans" cxnId="{2FE0B252-2B81-6042-A4CB-DCF9A71CE571}">
      <dgm:prSet/>
      <dgm:spPr/>
      <dgm:t>
        <a:bodyPr/>
        <a:lstStyle/>
        <a:p>
          <a:endParaRPr lang="en-GB"/>
        </a:p>
      </dgm:t>
    </dgm:pt>
    <dgm:pt modelId="{9BC1BF8C-BF1A-454E-AB9C-C24200D12317}" type="sibTrans" cxnId="{2FE0B252-2B81-6042-A4CB-DCF9A71CE571}">
      <dgm:prSet/>
      <dgm:spPr/>
      <dgm:t>
        <a:bodyPr/>
        <a:lstStyle/>
        <a:p>
          <a:endParaRPr lang="en-GB"/>
        </a:p>
      </dgm:t>
    </dgm:pt>
    <dgm:pt modelId="{E8B30D6B-2D9B-7240-8CC3-92B91118A6A1}">
      <dgm:prSet phldrT="[Text]" custT="1"/>
      <dgm:spPr/>
      <dgm:t>
        <a:bodyPr/>
        <a:lstStyle/>
        <a:p>
          <a:pPr rtl="0"/>
          <a:r>
            <a:rPr lang="en-GB" sz="1400" b="1">
              <a:latin typeface="Calibri"/>
              <a:cs typeface="Calibri"/>
            </a:rPr>
            <a:t>ASSETS &amp; ACCESS</a:t>
          </a:r>
        </a:p>
      </dgm:t>
    </dgm:pt>
    <dgm:pt modelId="{487F73B1-0888-114F-908C-7994E5FC3774}" type="parTrans" cxnId="{E2475D43-584F-F747-9878-61BEFE3151A6}">
      <dgm:prSet/>
      <dgm:spPr/>
      <dgm:t>
        <a:bodyPr/>
        <a:lstStyle/>
        <a:p>
          <a:endParaRPr lang="en-GB"/>
        </a:p>
      </dgm:t>
    </dgm:pt>
    <dgm:pt modelId="{8396B789-1C63-8E46-B93C-5E0D63A39C80}" type="sibTrans" cxnId="{E2475D43-584F-F747-9878-61BEFE3151A6}">
      <dgm:prSet/>
      <dgm:spPr/>
      <dgm:t>
        <a:bodyPr/>
        <a:lstStyle/>
        <a:p>
          <a:endParaRPr lang="en-GB"/>
        </a:p>
      </dgm:t>
    </dgm:pt>
    <dgm:pt modelId="{2745303E-2954-284F-B1C6-0AC4DD81AD7B}">
      <dgm:prSet phldrT="[Text]" custT="1"/>
      <dgm:spPr/>
      <dgm:t>
        <a:bodyPr/>
        <a:lstStyle/>
        <a:p>
          <a:pPr rtl="0"/>
          <a:r>
            <a:rPr lang="en-GB" sz="1400" b="1">
              <a:latin typeface="Calibri"/>
              <a:cs typeface="Calibri"/>
            </a:rPr>
            <a:t>FRIENDS OF LARGO BAY</a:t>
          </a:r>
        </a:p>
      </dgm:t>
    </dgm:pt>
    <dgm:pt modelId="{C7CAABBC-38E5-184E-9065-139335BAA760}" type="parTrans" cxnId="{B1A4D026-A34C-B642-B044-2178E90AFD18}">
      <dgm:prSet/>
      <dgm:spPr/>
      <dgm:t>
        <a:bodyPr/>
        <a:lstStyle/>
        <a:p>
          <a:endParaRPr lang="en-GB"/>
        </a:p>
      </dgm:t>
    </dgm:pt>
    <dgm:pt modelId="{4F840057-DA76-3A46-A9BC-727B2D730EF6}" type="sibTrans" cxnId="{B1A4D026-A34C-B642-B044-2178E90AFD18}">
      <dgm:prSet/>
      <dgm:spPr/>
      <dgm:t>
        <a:bodyPr/>
        <a:lstStyle/>
        <a:p>
          <a:endParaRPr lang="en-GB"/>
        </a:p>
      </dgm:t>
    </dgm:pt>
    <dgm:pt modelId="{92E72550-63B6-FE4F-A327-B8794553371F}" type="pres">
      <dgm:prSet presAssocID="{3FA46EF2-3B4E-354E-B647-346DB99BF745}" presName="Name0" presStyleCnt="0">
        <dgm:presLayoutVars>
          <dgm:orgChart val="1"/>
          <dgm:chPref val="1"/>
          <dgm:dir/>
          <dgm:animOne val="branch"/>
          <dgm:animLvl val="lvl"/>
          <dgm:resizeHandles/>
        </dgm:presLayoutVars>
      </dgm:prSet>
      <dgm:spPr/>
    </dgm:pt>
    <dgm:pt modelId="{52409B80-11F6-D54E-9032-2A66C91F78EC}" type="pres">
      <dgm:prSet presAssocID="{318C7481-9AAF-3748-888A-4F58F86A9C0A}" presName="hierRoot1" presStyleCnt="0">
        <dgm:presLayoutVars>
          <dgm:hierBranch val="init"/>
        </dgm:presLayoutVars>
      </dgm:prSet>
      <dgm:spPr/>
    </dgm:pt>
    <dgm:pt modelId="{B5D8820F-A29A-2943-975B-24743023D5DF}" type="pres">
      <dgm:prSet presAssocID="{318C7481-9AAF-3748-888A-4F58F86A9C0A}" presName="rootComposite1" presStyleCnt="0"/>
      <dgm:spPr/>
    </dgm:pt>
    <dgm:pt modelId="{6DBC1F64-5A96-C94D-80F9-D4332D0D2106}" type="pres">
      <dgm:prSet presAssocID="{318C7481-9AAF-3748-888A-4F58F86A9C0A}" presName="rootText1" presStyleLbl="alignAcc1" presStyleIdx="0" presStyleCnt="0" custScaleX="127997" custScaleY="141572" custLinFactY="-52746" custLinFactNeighborX="640" custLinFactNeighborY="-100000">
        <dgm:presLayoutVars>
          <dgm:chPref val="3"/>
        </dgm:presLayoutVars>
      </dgm:prSet>
      <dgm:spPr/>
    </dgm:pt>
    <dgm:pt modelId="{53AFF67E-2A40-3C46-88AE-A14ADC49BD40}" type="pres">
      <dgm:prSet presAssocID="{318C7481-9AAF-3748-888A-4F58F86A9C0A}" presName="topArc1" presStyleLbl="parChTrans1D1" presStyleIdx="0" presStyleCnt="12"/>
      <dgm:spPr/>
    </dgm:pt>
    <dgm:pt modelId="{E8AE8B33-B5BE-3349-9822-F3B0EB571BC1}" type="pres">
      <dgm:prSet presAssocID="{318C7481-9AAF-3748-888A-4F58F86A9C0A}" presName="bottomArc1" presStyleLbl="parChTrans1D1" presStyleIdx="1" presStyleCnt="12"/>
      <dgm:spPr/>
    </dgm:pt>
    <dgm:pt modelId="{F7A38304-FC8C-DE42-9368-3FF83A46DF14}" type="pres">
      <dgm:prSet presAssocID="{318C7481-9AAF-3748-888A-4F58F86A9C0A}" presName="topConnNode1" presStyleLbl="node1" presStyleIdx="0" presStyleCnt="0"/>
      <dgm:spPr/>
    </dgm:pt>
    <dgm:pt modelId="{FD226CB9-96E4-C842-8F50-8F6E5A99BC61}" type="pres">
      <dgm:prSet presAssocID="{318C7481-9AAF-3748-888A-4F58F86A9C0A}" presName="hierChild2" presStyleCnt="0"/>
      <dgm:spPr/>
    </dgm:pt>
    <dgm:pt modelId="{75DB66BA-2D68-AA41-9E60-E54BE34592C2}" type="pres">
      <dgm:prSet presAssocID="{36411760-9E40-6D4F-9D22-0FBE09410FC0}" presName="Name28" presStyleLbl="parChTrans1D2" presStyleIdx="0" presStyleCnt="5"/>
      <dgm:spPr/>
    </dgm:pt>
    <dgm:pt modelId="{DCB0CB08-1A60-7846-911E-80E9DB0EF6B7}" type="pres">
      <dgm:prSet presAssocID="{ADEB6649-87E3-944A-B3E6-985AC5541E4F}" presName="hierRoot2" presStyleCnt="0">
        <dgm:presLayoutVars>
          <dgm:hierBranch val="init"/>
        </dgm:presLayoutVars>
      </dgm:prSet>
      <dgm:spPr/>
    </dgm:pt>
    <dgm:pt modelId="{51C669D6-D335-C242-AD3A-984FD809F3D1}" type="pres">
      <dgm:prSet presAssocID="{ADEB6649-87E3-944A-B3E6-985AC5541E4F}" presName="rootComposite2" presStyleCnt="0"/>
      <dgm:spPr/>
    </dgm:pt>
    <dgm:pt modelId="{A43DA6E7-EAEB-324F-A157-BF09CFCD3CCB}" type="pres">
      <dgm:prSet presAssocID="{ADEB6649-87E3-944A-B3E6-985AC5541E4F}" presName="rootText2" presStyleLbl="alignAcc1" presStyleIdx="0" presStyleCnt="0">
        <dgm:presLayoutVars>
          <dgm:chPref val="3"/>
        </dgm:presLayoutVars>
      </dgm:prSet>
      <dgm:spPr/>
    </dgm:pt>
    <dgm:pt modelId="{B1DA4C44-B23C-A94B-9DC8-700927DF0075}" type="pres">
      <dgm:prSet presAssocID="{ADEB6649-87E3-944A-B3E6-985AC5541E4F}" presName="topArc2" presStyleLbl="parChTrans1D1" presStyleIdx="2" presStyleCnt="12"/>
      <dgm:spPr/>
    </dgm:pt>
    <dgm:pt modelId="{A52D0999-1DD4-AB47-914C-D6ECB3DA6675}" type="pres">
      <dgm:prSet presAssocID="{ADEB6649-87E3-944A-B3E6-985AC5541E4F}" presName="bottomArc2" presStyleLbl="parChTrans1D1" presStyleIdx="3" presStyleCnt="12"/>
      <dgm:spPr/>
    </dgm:pt>
    <dgm:pt modelId="{D6178734-3D48-914D-B48F-8F99211A55EB}" type="pres">
      <dgm:prSet presAssocID="{ADEB6649-87E3-944A-B3E6-985AC5541E4F}" presName="topConnNode2" presStyleLbl="node2" presStyleIdx="0" presStyleCnt="0"/>
      <dgm:spPr/>
    </dgm:pt>
    <dgm:pt modelId="{0FB0BD9E-EE0A-D049-8F48-397F5A60EC35}" type="pres">
      <dgm:prSet presAssocID="{ADEB6649-87E3-944A-B3E6-985AC5541E4F}" presName="hierChild4" presStyleCnt="0"/>
      <dgm:spPr/>
    </dgm:pt>
    <dgm:pt modelId="{E48899F1-19D5-AC42-9FC1-A12BA0CAE06E}" type="pres">
      <dgm:prSet presAssocID="{ADEB6649-87E3-944A-B3E6-985AC5541E4F}" presName="hierChild5" presStyleCnt="0"/>
      <dgm:spPr/>
    </dgm:pt>
    <dgm:pt modelId="{55E3123B-C9E7-AE42-BE22-424BBDACA492}" type="pres">
      <dgm:prSet presAssocID="{E746F449-387A-EE45-A841-95AEC847F871}" presName="Name28" presStyleLbl="parChTrans1D2" presStyleIdx="1" presStyleCnt="5"/>
      <dgm:spPr/>
    </dgm:pt>
    <dgm:pt modelId="{A18B8A8F-8BC0-0643-9DB2-DF98FB086700}" type="pres">
      <dgm:prSet presAssocID="{C7A999D1-7CD8-974D-A74A-3BFCE994E7B9}" presName="hierRoot2" presStyleCnt="0">
        <dgm:presLayoutVars>
          <dgm:hierBranch val="init"/>
        </dgm:presLayoutVars>
      </dgm:prSet>
      <dgm:spPr/>
    </dgm:pt>
    <dgm:pt modelId="{E421353F-CF77-FE4E-B3DC-10343903F31B}" type="pres">
      <dgm:prSet presAssocID="{C7A999D1-7CD8-974D-A74A-3BFCE994E7B9}" presName="rootComposite2" presStyleCnt="0"/>
      <dgm:spPr/>
    </dgm:pt>
    <dgm:pt modelId="{C621AB6A-B7BC-844E-8714-B1A703A43004}" type="pres">
      <dgm:prSet presAssocID="{C7A999D1-7CD8-974D-A74A-3BFCE994E7B9}" presName="rootText2" presStyleLbl="alignAcc1" presStyleIdx="0" presStyleCnt="0">
        <dgm:presLayoutVars>
          <dgm:chPref val="3"/>
        </dgm:presLayoutVars>
      </dgm:prSet>
      <dgm:spPr/>
    </dgm:pt>
    <dgm:pt modelId="{0636D3B3-11AC-7B4D-81BB-C11EFA551C38}" type="pres">
      <dgm:prSet presAssocID="{C7A999D1-7CD8-974D-A74A-3BFCE994E7B9}" presName="topArc2" presStyleLbl="parChTrans1D1" presStyleIdx="4" presStyleCnt="12"/>
      <dgm:spPr/>
    </dgm:pt>
    <dgm:pt modelId="{9FE46315-2784-BB4B-A628-AB4ADC5BE740}" type="pres">
      <dgm:prSet presAssocID="{C7A999D1-7CD8-974D-A74A-3BFCE994E7B9}" presName="bottomArc2" presStyleLbl="parChTrans1D1" presStyleIdx="5" presStyleCnt="12"/>
      <dgm:spPr/>
    </dgm:pt>
    <dgm:pt modelId="{5B3C4A3A-5D3D-D148-BBB6-C294EB03D319}" type="pres">
      <dgm:prSet presAssocID="{C7A999D1-7CD8-974D-A74A-3BFCE994E7B9}" presName="topConnNode2" presStyleLbl="node2" presStyleIdx="0" presStyleCnt="0"/>
      <dgm:spPr/>
    </dgm:pt>
    <dgm:pt modelId="{53E2F7AD-C878-CD45-A46C-9DE6AC4F4F5E}" type="pres">
      <dgm:prSet presAssocID="{C7A999D1-7CD8-974D-A74A-3BFCE994E7B9}" presName="hierChild4" presStyleCnt="0"/>
      <dgm:spPr/>
    </dgm:pt>
    <dgm:pt modelId="{923737B7-CDA2-2F4B-A597-748416F7D5DF}" type="pres">
      <dgm:prSet presAssocID="{C7A999D1-7CD8-974D-A74A-3BFCE994E7B9}" presName="hierChild5" presStyleCnt="0"/>
      <dgm:spPr/>
    </dgm:pt>
    <dgm:pt modelId="{90A68525-E3C7-4E46-9DCA-FF1E8E8E49BD}" type="pres">
      <dgm:prSet presAssocID="{CDA8A03F-3E3F-6944-B5F0-212FD84AB01C}" presName="Name28" presStyleLbl="parChTrans1D2" presStyleIdx="2" presStyleCnt="5"/>
      <dgm:spPr/>
    </dgm:pt>
    <dgm:pt modelId="{03F95C72-A8D7-B049-B599-E189D8B002D3}" type="pres">
      <dgm:prSet presAssocID="{50D66E3E-6417-AF48-A8ED-819E0664423C}" presName="hierRoot2" presStyleCnt="0">
        <dgm:presLayoutVars>
          <dgm:hierBranch val="init"/>
        </dgm:presLayoutVars>
      </dgm:prSet>
      <dgm:spPr/>
    </dgm:pt>
    <dgm:pt modelId="{8CFFF573-8629-9641-8E6B-CD41F0BED908}" type="pres">
      <dgm:prSet presAssocID="{50D66E3E-6417-AF48-A8ED-819E0664423C}" presName="rootComposite2" presStyleCnt="0"/>
      <dgm:spPr/>
    </dgm:pt>
    <dgm:pt modelId="{7A27DD05-A6FC-5B4F-B92A-69F178081D5B}" type="pres">
      <dgm:prSet presAssocID="{50D66E3E-6417-AF48-A8ED-819E0664423C}" presName="rootText2" presStyleLbl="alignAcc1" presStyleIdx="0" presStyleCnt="0">
        <dgm:presLayoutVars>
          <dgm:chPref val="3"/>
        </dgm:presLayoutVars>
      </dgm:prSet>
      <dgm:spPr/>
    </dgm:pt>
    <dgm:pt modelId="{8CF50157-5A69-7649-8619-5EE659E6820A}" type="pres">
      <dgm:prSet presAssocID="{50D66E3E-6417-AF48-A8ED-819E0664423C}" presName="topArc2" presStyleLbl="parChTrans1D1" presStyleIdx="6" presStyleCnt="12"/>
      <dgm:spPr/>
    </dgm:pt>
    <dgm:pt modelId="{D1F320E9-8846-A24F-AF23-07FA234E6912}" type="pres">
      <dgm:prSet presAssocID="{50D66E3E-6417-AF48-A8ED-819E0664423C}" presName="bottomArc2" presStyleLbl="parChTrans1D1" presStyleIdx="7" presStyleCnt="12"/>
      <dgm:spPr/>
    </dgm:pt>
    <dgm:pt modelId="{9B864F30-B801-5F47-8741-38A7DC8ECE44}" type="pres">
      <dgm:prSet presAssocID="{50D66E3E-6417-AF48-A8ED-819E0664423C}" presName="topConnNode2" presStyleLbl="node2" presStyleIdx="0" presStyleCnt="0"/>
      <dgm:spPr/>
    </dgm:pt>
    <dgm:pt modelId="{ED10A561-E21E-F247-9997-002840F32F69}" type="pres">
      <dgm:prSet presAssocID="{50D66E3E-6417-AF48-A8ED-819E0664423C}" presName="hierChild4" presStyleCnt="0"/>
      <dgm:spPr/>
    </dgm:pt>
    <dgm:pt modelId="{E8CE51DE-5956-514E-B95F-36FEB9B5AE88}" type="pres">
      <dgm:prSet presAssocID="{50D66E3E-6417-AF48-A8ED-819E0664423C}" presName="hierChild5" presStyleCnt="0"/>
      <dgm:spPr/>
    </dgm:pt>
    <dgm:pt modelId="{E5C4D2B5-7643-8448-8273-DD04BDB1106C}" type="pres">
      <dgm:prSet presAssocID="{487F73B1-0888-114F-908C-7994E5FC3774}" presName="Name28" presStyleLbl="parChTrans1D2" presStyleIdx="3" presStyleCnt="5"/>
      <dgm:spPr/>
    </dgm:pt>
    <dgm:pt modelId="{7323B17A-83F4-E541-B25B-6FACFD424D6D}" type="pres">
      <dgm:prSet presAssocID="{E8B30D6B-2D9B-7240-8CC3-92B91118A6A1}" presName="hierRoot2" presStyleCnt="0">
        <dgm:presLayoutVars>
          <dgm:hierBranch val="init"/>
        </dgm:presLayoutVars>
      </dgm:prSet>
      <dgm:spPr/>
    </dgm:pt>
    <dgm:pt modelId="{4F908F63-734B-A94E-AAFE-E8F3129D56B8}" type="pres">
      <dgm:prSet presAssocID="{E8B30D6B-2D9B-7240-8CC3-92B91118A6A1}" presName="rootComposite2" presStyleCnt="0"/>
      <dgm:spPr/>
    </dgm:pt>
    <dgm:pt modelId="{915E8090-0E6E-564A-8359-043C661301B3}" type="pres">
      <dgm:prSet presAssocID="{E8B30D6B-2D9B-7240-8CC3-92B91118A6A1}" presName="rootText2" presStyleLbl="alignAcc1" presStyleIdx="0" presStyleCnt="0">
        <dgm:presLayoutVars>
          <dgm:chPref val="3"/>
        </dgm:presLayoutVars>
      </dgm:prSet>
      <dgm:spPr/>
    </dgm:pt>
    <dgm:pt modelId="{5EC5A14D-1292-DB4F-A8AB-3214224AD581}" type="pres">
      <dgm:prSet presAssocID="{E8B30D6B-2D9B-7240-8CC3-92B91118A6A1}" presName="topArc2" presStyleLbl="parChTrans1D1" presStyleIdx="8" presStyleCnt="12"/>
      <dgm:spPr/>
    </dgm:pt>
    <dgm:pt modelId="{1F364C69-5032-444C-93B3-B0D666B5EE35}" type="pres">
      <dgm:prSet presAssocID="{E8B30D6B-2D9B-7240-8CC3-92B91118A6A1}" presName="bottomArc2" presStyleLbl="parChTrans1D1" presStyleIdx="9" presStyleCnt="12"/>
      <dgm:spPr/>
    </dgm:pt>
    <dgm:pt modelId="{B923145D-AB2A-AC4A-AF1A-7CA7999CED5E}" type="pres">
      <dgm:prSet presAssocID="{E8B30D6B-2D9B-7240-8CC3-92B91118A6A1}" presName="topConnNode2" presStyleLbl="node2" presStyleIdx="0" presStyleCnt="0"/>
      <dgm:spPr/>
    </dgm:pt>
    <dgm:pt modelId="{FE85DEA7-87CE-4B4B-A5B1-FE8E9374984C}" type="pres">
      <dgm:prSet presAssocID="{E8B30D6B-2D9B-7240-8CC3-92B91118A6A1}" presName="hierChild4" presStyleCnt="0"/>
      <dgm:spPr/>
    </dgm:pt>
    <dgm:pt modelId="{C4139E8D-B1FE-B548-B1DB-B39A139ACF13}" type="pres">
      <dgm:prSet presAssocID="{E8B30D6B-2D9B-7240-8CC3-92B91118A6A1}" presName="hierChild5" presStyleCnt="0"/>
      <dgm:spPr/>
    </dgm:pt>
    <dgm:pt modelId="{A4593E55-70D2-0C4E-AA5E-40743EA7ECE7}" type="pres">
      <dgm:prSet presAssocID="{C7CAABBC-38E5-184E-9065-139335BAA760}" presName="Name28" presStyleLbl="parChTrans1D2" presStyleIdx="4" presStyleCnt="5"/>
      <dgm:spPr/>
    </dgm:pt>
    <dgm:pt modelId="{F4EE6697-5147-D746-85E9-A4EA9F05625F}" type="pres">
      <dgm:prSet presAssocID="{2745303E-2954-284F-B1C6-0AC4DD81AD7B}" presName="hierRoot2" presStyleCnt="0">
        <dgm:presLayoutVars>
          <dgm:hierBranch val="init"/>
        </dgm:presLayoutVars>
      </dgm:prSet>
      <dgm:spPr/>
    </dgm:pt>
    <dgm:pt modelId="{5136C567-A67C-4547-8D74-FE81626B84FE}" type="pres">
      <dgm:prSet presAssocID="{2745303E-2954-284F-B1C6-0AC4DD81AD7B}" presName="rootComposite2" presStyleCnt="0"/>
      <dgm:spPr/>
    </dgm:pt>
    <dgm:pt modelId="{316817BE-E616-AF49-9735-159F3750C219}" type="pres">
      <dgm:prSet presAssocID="{2745303E-2954-284F-B1C6-0AC4DD81AD7B}" presName="rootText2" presStyleLbl="alignAcc1" presStyleIdx="0" presStyleCnt="0">
        <dgm:presLayoutVars>
          <dgm:chPref val="3"/>
        </dgm:presLayoutVars>
      </dgm:prSet>
      <dgm:spPr/>
    </dgm:pt>
    <dgm:pt modelId="{0FEC7784-97CE-5F40-B3A7-3F686C33500D}" type="pres">
      <dgm:prSet presAssocID="{2745303E-2954-284F-B1C6-0AC4DD81AD7B}" presName="topArc2" presStyleLbl="parChTrans1D1" presStyleIdx="10" presStyleCnt="12"/>
      <dgm:spPr/>
    </dgm:pt>
    <dgm:pt modelId="{CD85F550-8347-DE43-8EB4-A33CDAAB4B86}" type="pres">
      <dgm:prSet presAssocID="{2745303E-2954-284F-B1C6-0AC4DD81AD7B}" presName="bottomArc2" presStyleLbl="parChTrans1D1" presStyleIdx="11" presStyleCnt="12"/>
      <dgm:spPr/>
    </dgm:pt>
    <dgm:pt modelId="{60EDAF40-E66F-3B47-98DD-0C6F0C055420}" type="pres">
      <dgm:prSet presAssocID="{2745303E-2954-284F-B1C6-0AC4DD81AD7B}" presName="topConnNode2" presStyleLbl="node2" presStyleIdx="0" presStyleCnt="0"/>
      <dgm:spPr/>
    </dgm:pt>
    <dgm:pt modelId="{A144494C-40EF-A149-BBD4-9B04EE3FFC4F}" type="pres">
      <dgm:prSet presAssocID="{2745303E-2954-284F-B1C6-0AC4DD81AD7B}" presName="hierChild4" presStyleCnt="0"/>
      <dgm:spPr/>
    </dgm:pt>
    <dgm:pt modelId="{E72E17C0-F687-3541-89F6-A9C0E0691201}" type="pres">
      <dgm:prSet presAssocID="{2745303E-2954-284F-B1C6-0AC4DD81AD7B}" presName="hierChild5" presStyleCnt="0"/>
      <dgm:spPr/>
    </dgm:pt>
    <dgm:pt modelId="{E66A97DE-50A3-C749-BB18-E35908765A63}" type="pres">
      <dgm:prSet presAssocID="{318C7481-9AAF-3748-888A-4F58F86A9C0A}" presName="hierChild3" presStyleCnt="0"/>
      <dgm:spPr/>
    </dgm:pt>
  </dgm:ptLst>
  <dgm:cxnLst>
    <dgm:cxn modelId="{2883F505-CE94-AE45-B876-4BCA69D55B88}" type="presOf" srcId="{E8B30D6B-2D9B-7240-8CC3-92B91118A6A1}" destId="{B923145D-AB2A-AC4A-AF1A-7CA7999CED5E}" srcOrd="1" destOrd="0" presId="urn:microsoft.com/office/officeart/2008/layout/HalfCircleOrganizationChart"/>
    <dgm:cxn modelId="{D9AA571B-D8F4-1E4E-8E91-3E3DA3B7B7C2}" srcId="{318C7481-9AAF-3748-888A-4F58F86A9C0A}" destId="{ADEB6649-87E3-944A-B3E6-985AC5541E4F}" srcOrd="0" destOrd="0" parTransId="{36411760-9E40-6D4F-9D22-0FBE09410FC0}" sibTransId="{C5B652EB-5698-3345-A313-C1A0E0E3AF46}"/>
    <dgm:cxn modelId="{B1A4D026-A34C-B642-B044-2178E90AFD18}" srcId="{318C7481-9AAF-3748-888A-4F58F86A9C0A}" destId="{2745303E-2954-284F-B1C6-0AC4DD81AD7B}" srcOrd="4" destOrd="0" parTransId="{C7CAABBC-38E5-184E-9065-139335BAA760}" sibTransId="{4F840057-DA76-3A46-A9BC-727B2D730EF6}"/>
    <dgm:cxn modelId="{E6BE6A27-F7BD-B144-AD24-929B029C0152}" type="presOf" srcId="{487F73B1-0888-114F-908C-7994E5FC3774}" destId="{E5C4D2B5-7643-8448-8273-DD04BDB1106C}" srcOrd="0" destOrd="0" presId="urn:microsoft.com/office/officeart/2008/layout/HalfCircleOrganizationChart"/>
    <dgm:cxn modelId="{2E26D328-7FAE-1B4B-AB50-360743F2F797}" type="presOf" srcId="{3FA46EF2-3B4E-354E-B647-346DB99BF745}" destId="{92E72550-63B6-FE4F-A327-B8794553371F}" srcOrd="0" destOrd="0" presId="urn:microsoft.com/office/officeart/2008/layout/HalfCircleOrganizationChart"/>
    <dgm:cxn modelId="{37AE4B32-89E9-A44B-9F9B-C731B2880C98}" type="presOf" srcId="{2745303E-2954-284F-B1C6-0AC4DD81AD7B}" destId="{316817BE-E616-AF49-9735-159F3750C219}" srcOrd="0" destOrd="0" presId="urn:microsoft.com/office/officeart/2008/layout/HalfCircleOrganizationChart"/>
    <dgm:cxn modelId="{04F71337-73A2-C74D-87F5-FB942E542B86}" type="presOf" srcId="{C7A999D1-7CD8-974D-A74A-3BFCE994E7B9}" destId="{5B3C4A3A-5D3D-D148-BBB6-C294EB03D319}" srcOrd="1" destOrd="0" presId="urn:microsoft.com/office/officeart/2008/layout/HalfCircleOrganizationChart"/>
    <dgm:cxn modelId="{E2475D43-584F-F747-9878-61BEFE3151A6}" srcId="{318C7481-9AAF-3748-888A-4F58F86A9C0A}" destId="{E8B30D6B-2D9B-7240-8CC3-92B91118A6A1}" srcOrd="3" destOrd="0" parTransId="{487F73B1-0888-114F-908C-7994E5FC3774}" sibTransId="{8396B789-1C63-8E46-B93C-5E0D63A39C80}"/>
    <dgm:cxn modelId="{F0CB7143-B9CD-1A4E-AB40-DAE7E43CCA77}" type="presOf" srcId="{2745303E-2954-284F-B1C6-0AC4DD81AD7B}" destId="{60EDAF40-E66F-3B47-98DD-0C6F0C055420}" srcOrd="1" destOrd="0" presId="urn:microsoft.com/office/officeart/2008/layout/HalfCircleOrganizationChart"/>
    <dgm:cxn modelId="{2FE0B252-2B81-6042-A4CB-DCF9A71CE571}" srcId="{318C7481-9AAF-3748-888A-4F58F86A9C0A}" destId="{50D66E3E-6417-AF48-A8ED-819E0664423C}" srcOrd="2" destOrd="0" parTransId="{CDA8A03F-3E3F-6944-B5F0-212FD84AB01C}" sibTransId="{9BC1BF8C-BF1A-454E-AB9C-C24200D12317}"/>
    <dgm:cxn modelId="{1116945A-6524-DA42-9494-5DF0E0683E17}" srcId="{318C7481-9AAF-3748-888A-4F58F86A9C0A}" destId="{C7A999D1-7CD8-974D-A74A-3BFCE994E7B9}" srcOrd="1" destOrd="0" parTransId="{E746F449-387A-EE45-A841-95AEC847F871}" sibTransId="{BB14989B-526E-8845-8353-4B1044609F62}"/>
    <dgm:cxn modelId="{E3BC7660-1530-954D-B4A1-DD86934617FE}" type="presOf" srcId="{E8B30D6B-2D9B-7240-8CC3-92B91118A6A1}" destId="{915E8090-0E6E-564A-8359-043C661301B3}" srcOrd="0" destOrd="0" presId="urn:microsoft.com/office/officeart/2008/layout/HalfCircleOrganizationChart"/>
    <dgm:cxn modelId="{178A4C61-9D6F-654A-9676-21FC60857779}" type="presOf" srcId="{E746F449-387A-EE45-A841-95AEC847F871}" destId="{55E3123B-C9E7-AE42-BE22-424BBDACA492}" srcOrd="0" destOrd="0" presId="urn:microsoft.com/office/officeart/2008/layout/HalfCircleOrganizationChart"/>
    <dgm:cxn modelId="{0FFF1B72-69B6-334C-B9CF-8216B2299A2A}" type="presOf" srcId="{36411760-9E40-6D4F-9D22-0FBE09410FC0}" destId="{75DB66BA-2D68-AA41-9E60-E54BE34592C2}" srcOrd="0" destOrd="0" presId="urn:microsoft.com/office/officeart/2008/layout/HalfCircleOrganizationChart"/>
    <dgm:cxn modelId="{B26FFD78-8290-BF4F-AC9B-1BEF5AEA2FE5}" type="presOf" srcId="{CDA8A03F-3E3F-6944-B5F0-212FD84AB01C}" destId="{90A68525-E3C7-4E46-9DCA-FF1E8E8E49BD}" srcOrd="0" destOrd="0" presId="urn:microsoft.com/office/officeart/2008/layout/HalfCircleOrganizationChart"/>
    <dgm:cxn modelId="{F89BE880-4896-244D-B705-15120F73B739}" type="presOf" srcId="{ADEB6649-87E3-944A-B3E6-985AC5541E4F}" destId="{A43DA6E7-EAEB-324F-A157-BF09CFCD3CCB}" srcOrd="0" destOrd="0" presId="urn:microsoft.com/office/officeart/2008/layout/HalfCircleOrganizationChart"/>
    <dgm:cxn modelId="{7372F7B8-9B01-5947-BB9B-282C2D9A9BD3}" type="presOf" srcId="{C7CAABBC-38E5-184E-9065-139335BAA760}" destId="{A4593E55-70D2-0C4E-AA5E-40743EA7ECE7}" srcOrd="0" destOrd="0" presId="urn:microsoft.com/office/officeart/2008/layout/HalfCircleOrganizationChart"/>
    <dgm:cxn modelId="{57F1C8BB-6C12-234D-ABDB-38931F7883B6}" type="presOf" srcId="{318C7481-9AAF-3748-888A-4F58F86A9C0A}" destId="{F7A38304-FC8C-DE42-9368-3FF83A46DF14}" srcOrd="1" destOrd="0" presId="urn:microsoft.com/office/officeart/2008/layout/HalfCircleOrganizationChart"/>
    <dgm:cxn modelId="{3E07C3BF-EE12-4C4F-A5BC-674C263E3C0B}" type="presOf" srcId="{50D66E3E-6417-AF48-A8ED-819E0664423C}" destId="{7A27DD05-A6FC-5B4F-B92A-69F178081D5B}" srcOrd="0" destOrd="0" presId="urn:microsoft.com/office/officeart/2008/layout/HalfCircleOrganizationChart"/>
    <dgm:cxn modelId="{51C27EC6-B9CB-6A4C-86FF-D4ADA0CF23B8}" type="presOf" srcId="{318C7481-9AAF-3748-888A-4F58F86A9C0A}" destId="{6DBC1F64-5A96-C94D-80F9-D4332D0D2106}" srcOrd="0" destOrd="0" presId="urn:microsoft.com/office/officeart/2008/layout/HalfCircleOrganizationChart"/>
    <dgm:cxn modelId="{612D22CD-A0DD-7042-A56F-C81B27B5EE1F}" type="presOf" srcId="{50D66E3E-6417-AF48-A8ED-819E0664423C}" destId="{9B864F30-B801-5F47-8741-38A7DC8ECE44}" srcOrd="1" destOrd="0" presId="urn:microsoft.com/office/officeart/2008/layout/HalfCircleOrganizationChart"/>
    <dgm:cxn modelId="{339865D7-B0E8-494F-823E-3C65560477E7}" srcId="{3FA46EF2-3B4E-354E-B647-346DB99BF745}" destId="{318C7481-9AAF-3748-888A-4F58F86A9C0A}" srcOrd="0" destOrd="0" parTransId="{630E1CB8-84E7-954D-A5D0-71DD2A093D2A}" sibTransId="{2A23FFF3-BC47-624C-B401-B07682CD3F38}"/>
    <dgm:cxn modelId="{6323B1FA-327E-3448-952C-45EEAC7AE59A}" type="presOf" srcId="{C7A999D1-7CD8-974D-A74A-3BFCE994E7B9}" destId="{C621AB6A-B7BC-844E-8714-B1A703A43004}" srcOrd="0" destOrd="0" presId="urn:microsoft.com/office/officeart/2008/layout/HalfCircleOrganizationChart"/>
    <dgm:cxn modelId="{43788CFB-3D97-8948-9A44-B31B96992A51}" type="presOf" srcId="{ADEB6649-87E3-944A-B3E6-985AC5541E4F}" destId="{D6178734-3D48-914D-B48F-8F99211A55EB}" srcOrd="1" destOrd="0" presId="urn:microsoft.com/office/officeart/2008/layout/HalfCircleOrganizationChart"/>
    <dgm:cxn modelId="{60A4D0C2-3C50-864A-9FBF-B006B703C491}" type="presParOf" srcId="{92E72550-63B6-FE4F-A327-B8794553371F}" destId="{52409B80-11F6-D54E-9032-2A66C91F78EC}" srcOrd="0" destOrd="0" presId="urn:microsoft.com/office/officeart/2008/layout/HalfCircleOrganizationChart"/>
    <dgm:cxn modelId="{12BE0717-8EB7-DA4D-9110-585916BCADDA}" type="presParOf" srcId="{52409B80-11F6-D54E-9032-2A66C91F78EC}" destId="{B5D8820F-A29A-2943-975B-24743023D5DF}" srcOrd="0" destOrd="0" presId="urn:microsoft.com/office/officeart/2008/layout/HalfCircleOrganizationChart"/>
    <dgm:cxn modelId="{7CE03BAF-AB9E-2043-B195-2B6D4D5A6C07}" type="presParOf" srcId="{B5D8820F-A29A-2943-975B-24743023D5DF}" destId="{6DBC1F64-5A96-C94D-80F9-D4332D0D2106}" srcOrd="0" destOrd="0" presId="urn:microsoft.com/office/officeart/2008/layout/HalfCircleOrganizationChart"/>
    <dgm:cxn modelId="{6BD19286-5329-0442-879F-09E1A2801CF6}" type="presParOf" srcId="{B5D8820F-A29A-2943-975B-24743023D5DF}" destId="{53AFF67E-2A40-3C46-88AE-A14ADC49BD40}" srcOrd="1" destOrd="0" presId="urn:microsoft.com/office/officeart/2008/layout/HalfCircleOrganizationChart"/>
    <dgm:cxn modelId="{A357E83A-27DE-F842-9FB7-4FC02A6BC913}" type="presParOf" srcId="{B5D8820F-A29A-2943-975B-24743023D5DF}" destId="{E8AE8B33-B5BE-3349-9822-F3B0EB571BC1}" srcOrd="2" destOrd="0" presId="urn:microsoft.com/office/officeart/2008/layout/HalfCircleOrganizationChart"/>
    <dgm:cxn modelId="{9BEC523D-A01F-F44E-8D1D-293D6A7CB2CF}" type="presParOf" srcId="{B5D8820F-A29A-2943-975B-24743023D5DF}" destId="{F7A38304-FC8C-DE42-9368-3FF83A46DF14}" srcOrd="3" destOrd="0" presId="urn:microsoft.com/office/officeart/2008/layout/HalfCircleOrganizationChart"/>
    <dgm:cxn modelId="{64E05011-AD40-5741-B548-9B620DF18DCF}" type="presParOf" srcId="{52409B80-11F6-D54E-9032-2A66C91F78EC}" destId="{FD226CB9-96E4-C842-8F50-8F6E5A99BC61}" srcOrd="1" destOrd="0" presId="urn:microsoft.com/office/officeart/2008/layout/HalfCircleOrganizationChart"/>
    <dgm:cxn modelId="{7D187F04-C203-A84B-9CB4-A44B6D885342}" type="presParOf" srcId="{FD226CB9-96E4-C842-8F50-8F6E5A99BC61}" destId="{75DB66BA-2D68-AA41-9E60-E54BE34592C2}" srcOrd="0" destOrd="0" presId="urn:microsoft.com/office/officeart/2008/layout/HalfCircleOrganizationChart"/>
    <dgm:cxn modelId="{59354DAB-63B0-A545-B922-B2BD54D3F664}" type="presParOf" srcId="{FD226CB9-96E4-C842-8F50-8F6E5A99BC61}" destId="{DCB0CB08-1A60-7846-911E-80E9DB0EF6B7}" srcOrd="1" destOrd="0" presId="urn:microsoft.com/office/officeart/2008/layout/HalfCircleOrganizationChart"/>
    <dgm:cxn modelId="{8B8FF948-2E2B-D84B-8580-A23A9D79DF96}" type="presParOf" srcId="{DCB0CB08-1A60-7846-911E-80E9DB0EF6B7}" destId="{51C669D6-D335-C242-AD3A-984FD809F3D1}" srcOrd="0" destOrd="0" presId="urn:microsoft.com/office/officeart/2008/layout/HalfCircleOrganizationChart"/>
    <dgm:cxn modelId="{B1FF71B9-6E7D-E045-A134-C9D5B3C8484D}" type="presParOf" srcId="{51C669D6-D335-C242-AD3A-984FD809F3D1}" destId="{A43DA6E7-EAEB-324F-A157-BF09CFCD3CCB}" srcOrd="0" destOrd="0" presId="urn:microsoft.com/office/officeart/2008/layout/HalfCircleOrganizationChart"/>
    <dgm:cxn modelId="{EA109B43-71FE-1D4F-9662-4591488B0E68}" type="presParOf" srcId="{51C669D6-D335-C242-AD3A-984FD809F3D1}" destId="{B1DA4C44-B23C-A94B-9DC8-700927DF0075}" srcOrd="1" destOrd="0" presId="urn:microsoft.com/office/officeart/2008/layout/HalfCircleOrganizationChart"/>
    <dgm:cxn modelId="{4799495A-F36A-2141-AD89-B814344D3500}" type="presParOf" srcId="{51C669D6-D335-C242-AD3A-984FD809F3D1}" destId="{A52D0999-1DD4-AB47-914C-D6ECB3DA6675}" srcOrd="2" destOrd="0" presId="urn:microsoft.com/office/officeart/2008/layout/HalfCircleOrganizationChart"/>
    <dgm:cxn modelId="{85AFA948-58E8-5D44-B105-4133FE7955AB}" type="presParOf" srcId="{51C669D6-D335-C242-AD3A-984FD809F3D1}" destId="{D6178734-3D48-914D-B48F-8F99211A55EB}" srcOrd="3" destOrd="0" presId="urn:microsoft.com/office/officeart/2008/layout/HalfCircleOrganizationChart"/>
    <dgm:cxn modelId="{BDDD52F1-69E7-6341-A8F5-B12D7E174CFA}" type="presParOf" srcId="{DCB0CB08-1A60-7846-911E-80E9DB0EF6B7}" destId="{0FB0BD9E-EE0A-D049-8F48-397F5A60EC35}" srcOrd="1" destOrd="0" presId="urn:microsoft.com/office/officeart/2008/layout/HalfCircleOrganizationChart"/>
    <dgm:cxn modelId="{028523F1-B943-8344-9845-6C269C54865B}" type="presParOf" srcId="{DCB0CB08-1A60-7846-911E-80E9DB0EF6B7}" destId="{E48899F1-19D5-AC42-9FC1-A12BA0CAE06E}" srcOrd="2" destOrd="0" presId="urn:microsoft.com/office/officeart/2008/layout/HalfCircleOrganizationChart"/>
    <dgm:cxn modelId="{CB0EF970-6253-7E4C-834E-79B0431ECC5F}" type="presParOf" srcId="{FD226CB9-96E4-C842-8F50-8F6E5A99BC61}" destId="{55E3123B-C9E7-AE42-BE22-424BBDACA492}" srcOrd="2" destOrd="0" presId="urn:microsoft.com/office/officeart/2008/layout/HalfCircleOrganizationChart"/>
    <dgm:cxn modelId="{090B07BF-416B-864A-9915-9D68139F5498}" type="presParOf" srcId="{FD226CB9-96E4-C842-8F50-8F6E5A99BC61}" destId="{A18B8A8F-8BC0-0643-9DB2-DF98FB086700}" srcOrd="3" destOrd="0" presId="urn:microsoft.com/office/officeart/2008/layout/HalfCircleOrganizationChart"/>
    <dgm:cxn modelId="{616AB3CF-689E-7640-812F-8A5520E7D7C9}" type="presParOf" srcId="{A18B8A8F-8BC0-0643-9DB2-DF98FB086700}" destId="{E421353F-CF77-FE4E-B3DC-10343903F31B}" srcOrd="0" destOrd="0" presId="urn:microsoft.com/office/officeart/2008/layout/HalfCircleOrganizationChart"/>
    <dgm:cxn modelId="{9468EF29-739C-6949-B881-D369B588F8F5}" type="presParOf" srcId="{E421353F-CF77-FE4E-B3DC-10343903F31B}" destId="{C621AB6A-B7BC-844E-8714-B1A703A43004}" srcOrd="0" destOrd="0" presId="urn:microsoft.com/office/officeart/2008/layout/HalfCircleOrganizationChart"/>
    <dgm:cxn modelId="{3FC55309-BFF0-AE4C-ADAD-CF329CEE0621}" type="presParOf" srcId="{E421353F-CF77-FE4E-B3DC-10343903F31B}" destId="{0636D3B3-11AC-7B4D-81BB-C11EFA551C38}" srcOrd="1" destOrd="0" presId="urn:microsoft.com/office/officeart/2008/layout/HalfCircleOrganizationChart"/>
    <dgm:cxn modelId="{04065510-ED3E-5847-884D-408FC7879ED1}" type="presParOf" srcId="{E421353F-CF77-FE4E-B3DC-10343903F31B}" destId="{9FE46315-2784-BB4B-A628-AB4ADC5BE740}" srcOrd="2" destOrd="0" presId="urn:microsoft.com/office/officeart/2008/layout/HalfCircleOrganizationChart"/>
    <dgm:cxn modelId="{769ECEEF-0AF4-FA46-86FB-53EB6474EA43}" type="presParOf" srcId="{E421353F-CF77-FE4E-B3DC-10343903F31B}" destId="{5B3C4A3A-5D3D-D148-BBB6-C294EB03D319}" srcOrd="3" destOrd="0" presId="urn:microsoft.com/office/officeart/2008/layout/HalfCircleOrganizationChart"/>
    <dgm:cxn modelId="{5E7EE8AD-2513-7247-9FEC-9223D7054592}" type="presParOf" srcId="{A18B8A8F-8BC0-0643-9DB2-DF98FB086700}" destId="{53E2F7AD-C878-CD45-A46C-9DE6AC4F4F5E}" srcOrd="1" destOrd="0" presId="urn:microsoft.com/office/officeart/2008/layout/HalfCircleOrganizationChart"/>
    <dgm:cxn modelId="{85AB7B07-890C-2D48-84C8-1CB0E1D25D75}" type="presParOf" srcId="{A18B8A8F-8BC0-0643-9DB2-DF98FB086700}" destId="{923737B7-CDA2-2F4B-A597-748416F7D5DF}" srcOrd="2" destOrd="0" presId="urn:microsoft.com/office/officeart/2008/layout/HalfCircleOrganizationChart"/>
    <dgm:cxn modelId="{70BB1FEC-8C60-AC43-91C4-693695E515F2}" type="presParOf" srcId="{FD226CB9-96E4-C842-8F50-8F6E5A99BC61}" destId="{90A68525-E3C7-4E46-9DCA-FF1E8E8E49BD}" srcOrd="4" destOrd="0" presId="urn:microsoft.com/office/officeart/2008/layout/HalfCircleOrganizationChart"/>
    <dgm:cxn modelId="{66C0AC15-813A-8F48-8A86-53A3E7D2CE20}" type="presParOf" srcId="{FD226CB9-96E4-C842-8F50-8F6E5A99BC61}" destId="{03F95C72-A8D7-B049-B599-E189D8B002D3}" srcOrd="5" destOrd="0" presId="urn:microsoft.com/office/officeart/2008/layout/HalfCircleOrganizationChart"/>
    <dgm:cxn modelId="{3E68D2A6-68E4-154F-8471-0B8BF943C60D}" type="presParOf" srcId="{03F95C72-A8D7-B049-B599-E189D8B002D3}" destId="{8CFFF573-8629-9641-8E6B-CD41F0BED908}" srcOrd="0" destOrd="0" presId="urn:microsoft.com/office/officeart/2008/layout/HalfCircleOrganizationChart"/>
    <dgm:cxn modelId="{18B1AAA8-D031-8841-974A-F65E1DAB8BB0}" type="presParOf" srcId="{8CFFF573-8629-9641-8E6B-CD41F0BED908}" destId="{7A27DD05-A6FC-5B4F-B92A-69F178081D5B}" srcOrd="0" destOrd="0" presId="urn:microsoft.com/office/officeart/2008/layout/HalfCircleOrganizationChart"/>
    <dgm:cxn modelId="{52B38B5A-7AC3-134E-A9A1-DD916D1E5CB6}" type="presParOf" srcId="{8CFFF573-8629-9641-8E6B-CD41F0BED908}" destId="{8CF50157-5A69-7649-8619-5EE659E6820A}" srcOrd="1" destOrd="0" presId="urn:microsoft.com/office/officeart/2008/layout/HalfCircleOrganizationChart"/>
    <dgm:cxn modelId="{2F7E7BDE-5397-524A-A13E-01B0E0F2AB17}" type="presParOf" srcId="{8CFFF573-8629-9641-8E6B-CD41F0BED908}" destId="{D1F320E9-8846-A24F-AF23-07FA234E6912}" srcOrd="2" destOrd="0" presId="urn:microsoft.com/office/officeart/2008/layout/HalfCircleOrganizationChart"/>
    <dgm:cxn modelId="{6C811E44-6A41-3C47-9BE3-278B92CFF030}" type="presParOf" srcId="{8CFFF573-8629-9641-8E6B-CD41F0BED908}" destId="{9B864F30-B801-5F47-8741-38A7DC8ECE44}" srcOrd="3" destOrd="0" presId="urn:microsoft.com/office/officeart/2008/layout/HalfCircleOrganizationChart"/>
    <dgm:cxn modelId="{FEAFB213-03B7-4B44-855E-8BACCF803B01}" type="presParOf" srcId="{03F95C72-A8D7-B049-B599-E189D8B002D3}" destId="{ED10A561-E21E-F247-9997-002840F32F69}" srcOrd="1" destOrd="0" presId="urn:microsoft.com/office/officeart/2008/layout/HalfCircleOrganizationChart"/>
    <dgm:cxn modelId="{EAA0871A-C7BB-8748-BD1A-0BCE68939E89}" type="presParOf" srcId="{03F95C72-A8D7-B049-B599-E189D8B002D3}" destId="{E8CE51DE-5956-514E-B95F-36FEB9B5AE88}" srcOrd="2" destOrd="0" presId="urn:microsoft.com/office/officeart/2008/layout/HalfCircleOrganizationChart"/>
    <dgm:cxn modelId="{877317D3-C4F4-D546-BE77-F23389B5B11C}" type="presParOf" srcId="{FD226CB9-96E4-C842-8F50-8F6E5A99BC61}" destId="{E5C4D2B5-7643-8448-8273-DD04BDB1106C}" srcOrd="6" destOrd="0" presId="urn:microsoft.com/office/officeart/2008/layout/HalfCircleOrganizationChart"/>
    <dgm:cxn modelId="{495B9752-947E-0C43-869F-44AC0E75EC0F}" type="presParOf" srcId="{FD226CB9-96E4-C842-8F50-8F6E5A99BC61}" destId="{7323B17A-83F4-E541-B25B-6FACFD424D6D}" srcOrd="7" destOrd="0" presId="urn:microsoft.com/office/officeart/2008/layout/HalfCircleOrganizationChart"/>
    <dgm:cxn modelId="{D0A3761D-6064-AF4D-B588-502BE589E810}" type="presParOf" srcId="{7323B17A-83F4-E541-B25B-6FACFD424D6D}" destId="{4F908F63-734B-A94E-AAFE-E8F3129D56B8}" srcOrd="0" destOrd="0" presId="urn:microsoft.com/office/officeart/2008/layout/HalfCircleOrganizationChart"/>
    <dgm:cxn modelId="{5A76C618-5D7E-C94A-9139-E2BA460E3AE7}" type="presParOf" srcId="{4F908F63-734B-A94E-AAFE-E8F3129D56B8}" destId="{915E8090-0E6E-564A-8359-043C661301B3}" srcOrd="0" destOrd="0" presId="urn:microsoft.com/office/officeart/2008/layout/HalfCircleOrganizationChart"/>
    <dgm:cxn modelId="{09F12690-6910-B242-8B22-0A9C5D1A7489}" type="presParOf" srcId="{4F908F63-734B-A94E-AAFE-E8F3129D56B8}" destId="{5EC5A14D-1292-DB4F-A8AB-3214224AD581}" srcOrd="1" destOrd="0" presId="urn:microsoft.com/office/officeart/2008/layout/HalfCircleOrganizationChart"/>
    <dgm:cxn modelId="{66436041-C023-944E-95CC-04ADA7F65A35}" type="presParOf" srcId="{4F908F63-734B-A94E-AAFE-E8F3129D56B8}" destId="{1F364C69-5032-444C-93B3-B0D666B5EE35}" srcOrd="2" destOrd="0" presId="urn:microsoft.com/office/officeart/2008/layout/HalfCircleOrganizationChart"/>
    <dgm:cxn modelId="{90CC3215-D999-C841-8E9A-0219F5E0BBB2}" type="presParOf" srcId="{4F908F63-734B-A94E-AAFE-E8F3129D56B8}" destId="{B923145D-AB2A-AC4A-AF1A-7CA7999CED5E}" srcOrd="3" destOrd="0" presId="urn:microsoft.com/office/officeart/2008/layout/HalfCircleOrganizationChart"/>
    <dgm:cxn modelId="{1A459188-A960-2E4E-87D6-45A45A2D5C64}" type="presParOf" srcId="{7323B17A-83F4-E541-B25B-6FACFD424D6D}" destId="{FE85DEA7-87CE-4B4B-A5B1-FE8E9374984C}" srcOrd="1" destOrd="0" presId="urn:microsoft.com/office/officeart/2008/layout/HalfCircleOrganizationChart"/>
    <dgm:cxn modelId="{93D6A766-906C-5743-8F1D-2438E53FFCBF}" type="presParOf" srcId="{7323B17A-83F4-E541-B25B-6FACFD424D6D}" destId="{C4139E8D-B1FE-B548-B1DB-B39A139ACF13}" srcOrd="2" destOrd="0" presId="urn:microsoft.com/office/officeart/2008/layout/HalfCircleOrganizationChart"/>
    <dgm:cxn modelId="{A4CABDE6-38C7-4C4A-A397-C2BBA5E1B80E}" type="presParOf" srcId="{FD226CB9-96E4-C842-8F50-8F6E5A99BC61}" destId="{A4593E55-70D2-0C4E-AA5E-40743EA7ECE7}" srcOrd="8" destOrd="0" presId="urn:microsoft.com/office/officeart/2008/layout/HalfCircleOrganizationChart"/>
    <dgm:cxn modelId="{FC826D31-04CF-DD41-98BE-9FCE31B46107}" type="presParOf" srcId="{FD226CB9-96E4-C842-8F50-8F6E5A99BC61}" destId="{F4EE6697-5147-D746-85E9-A4EA9F05625F}" srcOrd="9" destOrd="0" presId="urn:microsoft.com/office/officeart/2008/layout/HalfCircleOrganizationChart"/>
    <dgm:cxn modelId="{CD50AA09-03B6-C644-91A6-B4869423FAC2}" type="presParOf" srcId="{F4EE6697-5147-D746-85E9-A4EA9F05625F}" destId="{5136C567-A67C-4547-8D74-FE81626B84FE}" srcOrd="0" destOrd="0" presId="urn:microsoft.com/office/officeart/2008/layout/HalfCircleOrganizationChart"/>
    <dgm:cxn modelId="{E7C5D1A5-E1B9-E449-A169-2C2AD827D1E8}" type="presParOf" srcId="{5136C567-A67C-4547-8D74-FE81626B84FE}" destId="{316817BE-E616-AF49-9735-159F3750C219}" srcOrd="0" destOrd="0" presId="urn:microsoft.com/office/officeart/2008/layout/HalfCircleOrganizationChart"/>
    <dgm:cxn modelId="{F95DC070-A7C3-934E-9C86-C32C74026DFB}" type="presParOf" srcId="{5136C567-A67C-4547-8D74-FE81626B84FE}" destId="{0FEC7784-97CE-5F40-B3A7-3F686C33500D}" srcOrd="1" destOrd="0" presId="urn:microsoft.com/office/officeart/2008/layout/HalfCircleOrganizationChart"/>
    <dgm:cxn modelId="{8530A2AB-1768-D84C-BACE-9DB4CE4FE68C}" type="presParOf" srcId="{5136C567-A67C-4547-8D74-FE81626B84FE}" destId="{CD85F550-8347-DE43-8EB4-A33CDAAB4B86}" srcOrd="2" destOrd="0" presId="urn:microsoft.com/office/officeart/2008/layout/HalfCircleOrganizationChart"/>
    <dgm:cxn modelId="{B8101193-9A37-3D4A-BE3B-4AC0147933A3}" type="presParOf" srcId="{5136C567-A67C-4547-8D74-FE81626B84FE}" destId="{60EDAF40-E66F-3B47-98DD-0C6F0C055420}" srcOrd="3" destOrd="0" presId="urn:microsoft.com/office/officeart/2008/layout/HalfCircleOrganizationChart"/>
    <dgm:cxn modelId="{087C6CA1-8323-A545-BBAE-205F0E525278}" type="presParOf" srcId="{F4EE6697-5147-D746-85E9-A4EA9F05625F}" destId="{A144494C-40EF-A149-BBD4-9B04EE3FFC4F}" srcOrd="1" destOrd="0" presId="urn:microsoft.com/office/officeart/2008/layout/HalfCircleOrganizationChart"/>
    <dgm:cxn modelId="{5A240522-56A2-F545-BE3B-69AC61A27ABA}" type="presParOf" srcId="{F4EE6697-5147-D746-85E9-A4EA9F05625F}" destId="{E72E17C0-F687-3541-89F6-A9C0E0691201}" srcOrd="2" destOrd="0" presId="urn:microsoft.com/office/officeart/2008/layout/HalfCircleOrganizationChart"/>
    <dgm:cxn modelId="{F6683FD4-3CF4-5849-BEDD-9C130F1E0553}" type="presParOf" srcId="{52409B80-11F6-D54E-9032-2A66C91F78EC}" destId="{E66A97DE-50A3-C749-BB18-E35908765A63}"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2645B4-B8BE-4E98-B0BF-D603FBE87CD1}" type="doc">
      <dgm:prSet loTypeId="urn:microsoft.com/office/officeart/2018/2/layout/IconCircleList" loCatId="icon" qsTypeId="urn:microsoft.com/office/officeart/2005/8/quickstyle/simple1" qsCatId="simple" csTypeId="urn:microsoft.com/office/officeart/2018/5/colors/Iconchunking_neutralicon_accent1_2" csCatId="accent1" phldr="1"/>
      <dgm:spPr/>
      <dgm:t>
        <a:bodyPr/>
        <a:lstStyle/>
        <a:p>
          <a:endParaRPr lang="en-GB"/>
        </a:p>
      </dgm:t>
    </dgm:pt>
    <dgm:pt modelId="{824244C5-0C9E-40D6-B648-DD99764D61A4}">
      <dgm:prSet phldrT="[Text]"/>
      <dgm:spPr/>
      <dgm:t>
        <a:bodyPr/>
        <a:lstStyle/>
        <a:p>
          <a:pPr>
            <a:lnSpc>
              <a:spcPct val="100000"/>
            </a:lnSpc>
          </a:pPr>
          <a:r>
            <a:rPr lang="en-GB"/>
            <a:t>To </a:t>
          </a:r>
          <a:r>
            <a:rPr lang="en-GB">
              <a:latin typeface="Calibri Light" panose="020F0302020204030204"/>
            </a:rPr>
            <a:t>say</a:t>
          </a:r>
          <a:r>
            <a:rPr lang="en-GB"/>
            <a:t> </a:t>
          </a:r>
          <a:r>
            <a:rPr lang="en-GB">
              <a:latin typeface="Calibri Light" panose="020F0302020204030204"/>
            </a:rPr>
            <a:t>thanks</a:t>
          </a:r>
          <a:r>
            <a:rPr lang="en-GB"/>
            <a:t> </a:t>
          </a:r>
        </a:p>
      </dgm:t>
    </dgm:pt>
    <dgm:pt modelId="{D75A131B-D39F-4B8C-835C-4C44A4396B79}" type="parTrans" cxnId="{538A6E07-FB20-4440-AB4A-D4C7DDFCC75A}">
      <dgm:prSet/>
      <dgm:spPr/>
      <dgm:t>
        <a:bodyPr/>
        <a:lstStyle/>
        <a:p>
          <a:endParaRPr lang="en-GB"/>
        </a:p>
      </dgm:t>
    </dgm:pt>
    <dgm:pt modelId="{4988DD30-8376-444F-8145-580A6EE458A4}" type="sibTrans" cxnId="{538A6E07-FB20-4440-AB4A-D4C7DDFCC75A}">
      <dgm:prSet/>
      <dgm:spPr/>
      <dgm:t>
        <a:bodyPr/>
        <a:lstStyle/>
        <a:p>
          <a:pPr>
            <a:lnSpc>
              <a:spcPct val="100000"/>
            </a:lnSpc>
          </a:pPr>
          <a:endParaRPr lang="en-GB"/>
        </a:p>
      </dgm:t>
    </dgm:pt>
    <dgm:pt modelId="{F1CFFA3A-08E2-4889-B04E-92C678727AC4}">
      <dgm:prSet phldrT="[Text]"/>
      <dgm:spPr/>
      <dgm:t>
        <a:bodyPr/>
        <a:lstStyle/>
        <a:p>
          <a:pPr rtl="0">
            <a:lnSpc>
              <a:spcPct val="100000"/>
            </a:lnSpc>
          </a:pPr>
          <a:r>
            <a:rPr lang="en-GB"/>
            <a:t>To </a:t>
          </a:r>
          <a:r>
            <a:rPr lang="en-GB">
              <a:latin typeface="Calibri Light" panose="020F0302020204030204"/>
            </a:rPr>
            <a:t>share</a:t>
          </a:r>
          <a:r>
            <a:rPr lang="en-GB"/>
            <a:t> </a:t>
          </a:r>
          <a:r>
            <a:rPr lang="en-GB">
              <a:latin typeface="Calibri Light" panose="020F0302020204030204"/>
            </a:rPr>
            <a:t>the story</a:t>
          </a:r>
          <a:r>
            <a:rPr lang="en-GB"/>
            <a:t> </a:t>
          </a:r>
        </a:p>
      </dgm:t>
    </dgm:pt>
    <dgm:pt modelId="{EBC45D81-FE4A-4D3B-935A-12414DDB4946}" type="parTrans" cxnId="{727F2F5F-4D3E-48C5-ABF0-318F0BE7EADE}">
      <dgm:prSet/>
      <dgm:spPr/>
      <dgm:t>
        <a:bodyPr/>
        <a:lstStyle/>
        <a:p>
          <a:endParaRPr lang="en-GB"/>
        </a:p>
      </dgm:t>
    </dgm:pt>
    <dgm:pt modelId="{0BA9D858-53C5-4F7C-9EB3-999D85E26F0D}" type="sibTrans" cxnId="{727F2F5F-4D3E-48C5-ABF0-318F0BE7EADE}">
      <dgm:prSet/>
      <dgm:spPr/>
      <dgm:t>
        <a:bodyPr/>
        <a:lstStyle/>
        <a:p>
          <a:pPr>
            <a:lnSpc>
              <a:spcPct val="100000"/>
            </a:lnSpc>
          </a:pPr>
          <a:endParaRPr lang="en-GB"/>
        </a:p>
      </dgm:t>
    </dgm:pt>
    <dgm:pt modelId="{014A3DAF-A9F2-408C-9A3F-EF99C93F42B7}">
      <dgm:prSet phldrT="[Text]"/>
      <dgm:spPr/>
      <dgm:t>
        <a:bodyPr/>
        <a:lstStyle/>
        <a:p>
          <a:pPr>
            <a:lnSpc>
              <a:spcPct val="100000"/>
            </a:lnSpc>
          </a:pPr>
          <a:r>
            <a:rPr lang="en-GB"/>
            <a:t>Funds raised, funds spent, reasons for the crossroads.</a:t>
          </a:r>
        </a:p>
      </dgm:t>
    </dgm:pt>
    <dgm:pt modelId="{F6989B42-1997-4000-AE89-3D5C4205E1C8}" type="parTrans" cxnId="{66CB115E-4903-449B-9323-38D5F6315B13}">
      <dgm:prSet/>
      <dgm:spPr/>
      <dgm:t>
        <a:bodyPr/>
        <a:lstStyle/>
        <a:p>
          <a:endParaRPr lang="en-GB"/>
        </a:p>
      </dgm:t>
    </dgm:pt>
    <dgm:pt modelId="{6DC3F3F7-939C-4C68-A6D3-8BF7E705FE25}" type="sibTrans" cxnId="{66CB115E-4903-449B-9323-38D5F6315B13}">
      <dgm:prSet/>
      <dgm:spPr/>
      <dgm:t>
        <a:bodyPr/>
        <a:lstStyle/>
        <a:p>
          <a:pPr>
            <a:lnSpc>
              <a:spcPct val="100000"/>
            </a:lnSpc>
          </a:pPr>
          <a:endParaRPr lang="en-GB"/>
        </a:p>
      </dgm:t>
    </dgm:pt>
    <dgm:pt modelId="{EDCFF39F-FC2A-4AB3-8EAC-D7D20C1BB357}">
      <dgm:prSet phldrT="[Text]"/>
      <dgm:spPr/>
      <dgm:t>
        <a:bodyPr/>
        <a:lstStyle/>
        <a:p>
          <a:pPr rtl="0">
            <a:lnSpc>
              <a:spcPct val="100000"/>
            </a:lnSpc>
          </a:pPr>
          <a:r>
            <a:rPr lang="en-GB"/>
            <a:t>To </a:t>
          </a:r>
          <a:r>
            <a:rPr lang="en-GB">
              <a:latin typeface="Calibri Light" panose="020F0302020204030204"/>
            </a:rPr>
            <a:t>share the</a:t>
          </a:r>
          <a:r>
            <a:rPr lang="en-GB"/>
            <a:t> </a:t>
          </a:r>
          <a:r>
            <a:rPr lang="en-GB">
              <a:latin typeface="Calibri Light" panose="020F0302020204030204"/>
            </a:rPr>
            <a:t>challenges</a:t>
          </a:r>
          <a:r>
            <a:rPr lang="en-GB"/>
            <a:t> of the funding climate</a:t>
          </a:r>
        </a:p>
      </dgm:t>
    </dgm:pt>
    <dgm:pt modelId="{4CDE13C1-2AB6-4B80-B601-26D260C6A569}" type="parTrans" cxnId="{D16BEFAD-D674-4B7C-8689-38FCB0EDD81E}">
      <dgm:prSet/>
      <dgm:spPr/>
      <dgm:t>
        <a:bodyPr/>
        <a:lstStyle/>
        <a:p>
          <a:endParaRPr lang="en-GB"/>
        </a:p>
      </dgm:t>
    </dgm:pt>
    <dgm:pt modelId="{0984CD47-26D9-4C01-9415-3F2E665D7370}" type="sibTrans" cxnId="{D16BEFAD-D674-4B7C-8689-38FCB0EDD81E}">
      <dgm:prSet/>
      <dgm:spPr/>
      <dgm:t>
        <a:bodyPr/>
        <a:lstStyle/>
        <a:p>
          <a:endParaRPr lang="en-GB"/>
        </a:p>
      </dgm:t>
    </dgm:pt>
    <dgm:pt modelId="{7BED25C6-E4BC-40A1-92ED-1484E12E7E8F}" type="pres">
      <dgm:prSet presAssocID="{F32645B4-B8BE-4E98-B0BF-D603FBE87CD1}" presName="root" presStyleCnt="0">
        <dgm:presLayoutVars>
          <dgm:dir/>
          <dgm:resizeHandles val="exact"/>
        </dgm:presLayoutVars>
      </dgm:prSet>
      <dgm:spPr/>
    </dgm:pt>
    <dgm:pt modelId="{D2043996-386D-4C42-8DF9-C8C0957D11DD}" type="pres">
      <dgm:prSet presAssocID="{F32645B4-B8BE-4E98-B0BF-D603FBE87CD1}" presName="container" presStyleCnt="0">
        <dgm:presLayoutVars>
          <dgm:dir/>
          <dgm:resizeHandles val="exact"/>
        </dgm:presLayoutVars>
      </dgm:prSet>
      <dgm:spPr/>
    </dgm:pt>
    <dgm:pt modelId="{522D8BFF-1B0E-46DB-8469-E47B8AB84A9C}" type="pres">
      <dgm:prSet presAssocID="{824244C5-0C9E-40D6-B648-DD99764D61A4}" presName="compNode" presStyleCnt="0"/>
      <dgm:spPr/>
    </dgm:pt>
    <dgm:pt modelId="{8105E83A-3048-48D6-BD8B-ABA773D9F28A}" type="pres">
      <dgm:prSet presAssocID="{824244C5-0C9E-40D6-B648-DD99764D61A4}" presName="iconBgRect" presStyleLbl="bgShp" presStyleIdx="0" presStyleCnt="4"/>
      <dgm:spPr/>
    </dgm:pt>
    <dgm:pt modelId="{891F2434-1846-41A1-9C41-2C05F735A84D}" type="pres">
      <dgm:prSet presAssocID="{824244C5-0C9E-40D6-B648-DD99764D61A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iling Face with No Fill"/>
        </a:ext>
      </dgm:extLst>
    </dgm:pt>
    <dgm:pt modelId="{7FE405E3-0FB8-46E3-A6CE-61CA793161B4}" type="pres">
      <dgm:prSet presAssocID="{824244C5-0C9E-40D6-B648-DD99764D61A4}" presName="spaceRect" presStyleCnt="0"/>
      <dgm:spPr/>
    </dgm:pt>
    <dgm:pt modelId="{4101B921-4B59-4F1C-9C91-96179AC9ECCF}" type="pres">
      <dgm:prSet presAssocID="{824244C5-0C9E-40D6-B648-DD99764D61A4}" presName="textRect" presStyleLbl="revTx" presStyleIdx="0" presStyleCnt="4">
        <dgm:presLayoutVars>
          <dgm:chMax val="1"/>
          <dgm:chPref val="1"/>
        </dgm:presLayoutVars>
      </dgm:prSet>
      <dgm:spPr/>
    </dgm:pt>
    <dgm:pt modelId="{A8DE83A4-7840-4374-A4C3-6C675397F876}" type="pres">
      <dgm:prSet presAssocID="{4988DD30-8376-444F-8145-580A6EE458A4}" presName="sibTrans" presStyleLbl="sibTrans2D1" presStyleIdx="0" presStyleCnt="0"/>
      <dgm:spPr/>
    </dgm:pt>
    <dgm:pt modelId="{622FFD99-0B74-4EF1-8FA6-7854B0728FA2}" type="pres">
      <dgm:prSet presAssocID="{F1CFFA3A-08E2-4889-B04E-92C678727AC4}" presName="compNode" presStyleCnt="0"/>
      <dgm:spPr/>
    </dgm:pt>
    <dgm:pt modelId="{30A4B056-6A69-49E2-AA4F-F726CB2D0B29}" type="pres">
      <dgm:prSet presAssocID="{F1CFFA3A-08E2-4889-B04E-92C678727AC4}" presName="iconBgRect" presStyleLbl="bgShp" presStyleIdx="1" presStyleCnt="4"/>
      <dgm:spPr/>
    </dgm:pt>
    <dgm:pt modelId="{BEF34743-9EDB-469B-B4C3-669A358F0983}" type="pres">
      <dgm:prSet presAssocID="{F1CFFA3A-08E2-4889-B04E-92C678727AC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4E95D48E-D1F3-42E5-8094-13D9D94F8D50}" type="pres">
      <dgm:prSet presAssocID="{F1CFFA3A-08E2-4889-B04E-92C678727AC4}" presName="spaceRect" presStyleCnt="0"/>
      <dgm:spPr/>
    </dgm:pt>
    <dgm:pt modelId="{E01B6ECA-E757-4AF7-A553-1E198DEAF4D7}" type="pres">
      <dgm:prSet presAssocID="{F1CFFA3A-08E2-4889-B04E-92C678727AC4}" presName="textRect" presStyleLbl="revTx" presStyleIdx="1" presStyleCnt="4">
        <dgm:presLayoutVars>
          <dgm:chMax val="1"/>
          <dgm:chPref val="1"/>
        </dgm:presLayoutVars>
      </dgm:prSet>
      <dgm:spPr/>
    </dgm:pt>
    <dgm:pt modelId="{A1FB5DCF-5D17-470E-9816-FAECEBD4CE9B}" type="pres">
      <dgm:prSet presAssocID="{0BA9D858-53C5-4F7C-9EB3-999D85E26F0D}" presName="sibTrans" presStyleLbl="sibTrans2D1" presStyleIdx="0" presStyleCnt="0"/>
      <dgm:spPr/>
    </dgm:pt>
    <dgm:pt modelId="{E221285B-D152-4A2D-B375-398D5DA83ED0}" type="pres">
      <dgm:prSet presAssocID="{014A3DAF-A9F2-408C-9A3F-EF99C93F42B7}" presName="compNode" presStyleCnt="0"/>
      <dgm:spPr/>
    </dgm:pt>
    <dgm:pt modelId="{750FCCD5-54AC-4EBA-8225-F24A2FB3B16C}" type="pres">
      <dgm:prSet presAssocID="{014A3DAF-A9F2-408C-9A3F-EF99C93F42B7}" presName="iconBgRect" presStyleLbl="bgShp" presStyleIdx="2" presStyleCnt="4"/>
      <dgm:spPr/>
    </dgm:pt>
    <dgm:pt modelId="{A6856949-1057-407B-BE59-BE899ED3D6F0}" type="pres">
      <dgm:prSet presAssocID="{014A3DAF-A9F2-408C-9A3F-EF99C93F42B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use"/>
        </a:ext>
      </dgm:extLst>
    </dgm:pt>
    <dgm:pt modelId="{8AF5C998-E13E-47BC-8B9F-A16F0288EFD2}" type="pres">
      <dgm:prSet presAssocID="{014A3DAF-A9F2-408C-9A3F-EF99C93F42B7}" presName="spaceRect" presStyleCnt="0"/>
      <dgm:spPr/>
    </dgm:pt>
    <dgm:pt modelId="{176FDAEE-B31B-4413-8983-74D2E41C794F}" type="pres">
      <dgm:prSet presAssocID="{014A3DAF-A9F2-408C-9A3F-EF99C93F42B7}" presName="textRect" presStyleLbl="revTx" presStyleIdx="2" presStyleCnt="4">
        <dgm:presLayoutVars>
          <dgm:chMax val="1"/>
          <dgm:chPref val="1"/>
        </dgm:presLayoutVars>
      </dgm:prSet>
      <dgm:spPr/>
    </dgm:pt>
    <dgm:pt modelId="{DCF73C9D-6B8A-4D17-812F-F3AEEE3736AD}" type="pres">
      <dgm:prSet presAssocID="{6DC3F3F7-939C-4C68-A6D3-8BF7E705FE25}" presName="sibTrans" presStyleLbl="sibTrans2D1" presStyleIdx="0" presStyleCnt="0"/>
      <dgm:spPr/>
    </dgm:pt>
    <dgm:pt modelId="{B0D6661A-7CBD-44E4-AF2D-3AEFD4E9C1EE}" type="pres">
      <dgm:prSet presAssocID="{EDCFF39F-FC2A-4AB3-8EAC-D7D20C1BB357}" presName="compNode" presStyleCnt="0"/>
      <dgm:spPr/>
    </dgm:pt>
    <dgm:pt modelId="{A67274BA-9658-4F28-89DA-6E659B57D3EA}" type="pres">
      <dgm:prSet presAssocID="{EDCFF39F-FC2A-4AB3-8EAC-D7D20C1BB357}" presName="iconBgRect" presStyleLbl="bgShp" presStyleIdx="3" presStyleCnt="4"/>
      <dgm:spPr/>
    </dgm:pt>
    <dgm:pt modelId="{350AA144-0B99-4AFB-B6B5-85E361D374F2}" type="pres">
      <dgm:prSet presAssocID="{EDCFF39F-FC2A-4AB3-8EAC-D7D20C1BB35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6FC17747-BEAF-438E-94B8-10AB107DA2FE}" type="pres">
      <dgm:prSet presAssocID="{EDCFF39F-FC2A-4AB3-8EAC-D7D20C1BB357}" presName="spaceRect" presStyleCnt="0"/>
      <dgm:spPr/>
    </dgm:pt>
    <dgm:pt modelId="{CB899E62-574C-42EB-AA83-DA249A0B6EC7}" type="pres">
      <dgm:prSet presAssocID="{EDCFF39F-FC2A-4AB3-8EAC-D7D20C1BB357}" presName="textRect" presStyleLbl="revTx" presStyleIdx="3" presStyleCnt="4">
        <dgm:presLayoutVars>
          <dgm:chMax val="1"/>
          <dgm:chPref val="1"/>
        </dgm:presLayoutVars>
      </dgm:prSet>
      <dgm:spPr/>
    </dgm:pt>
  </dgm:ptLst>
  <dgm:cxnLst>
    <dgm:cxn modelId="{538A6E07-FB20-4440-AB4A-D4C7DDFCC75A}" srcId="{F32645B4-B8BE-4E98-B0BF-D603FBE87CD1}" destId="{824244C5-0C9E-40D6-B648-DD99764D61A4}" srcOrd="0" destOrd="0" parTransId="{D75A131B-D39F-4B8C-835C-4C44A4396B79}" sibTransId="{4988DD30-8376-444F-8145-580A6EE458A4}"/>
    <dgm:cxn modelId="{3213761C-863D-4E10-844D-5EA0C080EDCD}" type="presOf" srcId="{4988DD30-8376-444F-8145-580A6EE458A4}" destId="{A8DE83A4-7840-4374-A4C3-6C675397F876}" srcOrd="0" destOrd="0" presId="urn:microsoft.com/office/officeart/2018/2/layout/IconCircleList"/>
    <dgm:cxn modelId="{8A50D554-87A2-4CD3-B2B9-1002FD7AFFD4}" type="presOf" srcId="{F32645B4-B8BE-4E98-B0BF-D603FBE87CD1}" destId="{7BED25C6-E4BC-40A1-92ED-1484E12E7E8F}" srcOrd="0" destOrd="0" presId="urn:microsoft.com/office/officeart/2018/2/layout/IconCircleList"/>
    <dgm:cxn modelId="{4F097A5C-E793-4136-BEAB-6E62FA7C3A10}" type="presOf" srcId="{6DC3F3F7-939C-4C68-A6D3-8BF7E705FE25}" destId="{DCF73C9D-6B8A-4D17-812F-F3AEEE3736AD}" srcOrd="0" destOrd="0" presId="urn:microsoft.com/office/officeart/2018/2/layout/IconCircleList"/>
    <dgm:cxn modelId="{66CB115E-4903-449B-9323-38D5F6315B13}" srcId="{F32645B4-B8BE-4E98-B0BF-D603FBE87CD1}" destId="{014A3DAF-A9F2-408C-9A3F-EF99C93F42B7}" srcOrd="2" destOrd="0" parTransId="{F6989B42-1997-4000-AE89-3D5C4205E1C8}" sibTransId="{6DC3F3F7-939C-4C68-A6D3-8BF7E705FE25}"/>
    <dgm:cxn modelId="{727F2F5F-4D3E-48C5-ABF0-318F0BE7EADE}" srcId="{F32645B4-B8BE-4E98-B0BF-D603FBE87CD1}" destId="{F1CFFA3A-08E2-4889-B04E-92C678727AC4}" srcOrd="1" destOrd="0" parTransId="{EBC45D81-FE4A-4D3B-935A-12414DDB4946}" sibTransId="{0BA9D858-53C5-4F7C-9EB3-999D85E26F0D}"/>
    <dgm:cxn modelId="{129C8465-9D4B-4666-B45B-CA59B8C9CCD6}" type="presOf" srcId="{F1CFFA3A-08E2-4889-B04E-92C678727AC4}" destId="{E01B6ECA-E757-4AF7-A553-1E198DEAF4D7}" srcOrd="0" destOrd="0" presId="urn:microsoft.com/office/officeart/2018/2/layout/IconCircleList"/>
    <dgm:cxn modelId="{AAF8DA7A-6156-488A-AC60-4DF621F35F84}" type="presOf" srcId="{0BA9D858-53C5-4F7C-9EB3-999D85E26F0D}" destId="{A1FB5DCF-5D17-470E-9816-FAECEBD4CE9B}" srcOrd="0" destOrd="0" presId="urn:microsoft.com/office/officeart/2018/2/layout/IconCircleList"/>
    <dgm:cxn modelId="{807C2496-EC82-4EA8-A295-AF773DB7FC94}" type="presOf" srcId="{824244C5-0C9E-40D6-B648-DD99764D61A4}" destId="{4101B921-4B59-4F1C-9C91-96179AC9ECCF}" srcOrd="0" destOrd="0" presId="urn:microsoft.com/office/officeart/2018/2/layout/IconCircleList"/>
    <dgm:cxn modelId="{E648AB9D-BD7C-42DB-B9E0-0B40796C1D4E}" type="presOf" srcId="{014A3DAF-A9F2-408C-9A3F-EF99C93F42B7}" destId="{176FDAEE-B31B-4413-8983-74D2E41C794F}" srcOrd="0" destOrd="0" presId="urn:microsoft.com/office/officeart/2018/2/layout/IconCircleList"/>
    <dgm:cxn modelId="{D16BEFAD-D674-4B7C-8689-38FCB0EDD81E}" srcId="{F32645B4-B8BE-4E98-B0BF-D603FBE87CD1}" destId="{EDCFF39F-FC2A-4AB3-8EAC-D7D20C1BB357}" srcOrd="3" destOrd="0" parTransId="{4CDE13C1-2AB6-4B80-B601-26D260C6A569}" sibTransId="{0984CD47-26D9-4C01-9415-3F2E665D7370}"/>
    <dgm:cxn modelId="{FBAFC1BF-08C2-485B-BEBF-561368849F87}" type="presOf" srcId="{EDCFF39F-FC2A-4AB3-8EAC-D7D20C1BB357}" destId="{CB899E62-574C-42EB-AA83-DA249A0B6EC7}" srcOrd="0" destOrd="0" presId="urn:microsoft.com/office/officeart/2018/2/layout/IconCircleList"/>
    <dgm:cxn modelId="{3A0576C6-6DFD-4389-ABC2-4D82233BB2C1}" type="presParOf" srcId="{7BED25C6-E4BC-40A1-92ED-1484E12E7E8F}" destId="{D2043996-386D-4C42-8DF9-C8C0957D11DD}" srcOrd="0" destOrd="0" presId="urn:microsoft.com/office/officeart/2018/2/layout/IconCircleList"/>
    <dgm:cxn modelId="{F0E6F6E0-9977-4D93-A823-7EC1DE8AE8A8}" type="presParOf" srcId="{D2043996-386D-4C42-8DF9-C8C0957D11DD}" destId="{522D8BFF-1B0E-46DB-8469-E47B8AB84A9C}" srcOrd="0" destOrd="0" presId="urn:microsoft.com/office/officeart/2018/2/layout/IconCircleList"/>
    <dgm:cxn modelId="{8A295E40-7808-4154-8E46-9CB4145CACC6}" type="presParOf" srcId="{522D8BFF-1B0E-46DB-8469-E47B8AB84A9C}" destId="{8105E83A-3048-48D6-BD8B-ABA773D9F28A}" srcOrd="0" destOrd="0" presId="urn:microsoft.com/office/officeart/2018/2/layout/IconCircleList"/>
    <dgm:cxn modelId="{FE360B5C-4EF4-41CF-B732-BCBD198B1802}" type="presParOf" srcId="{522D8BFF-1B0E-46DB-8469-E47B8AB84A9C}" destId="{891F2434-1846-41A1-9C41-2C05F735A84D}" srcOrd="1" destOrd="0" presId="urn:microsoft.com/office/officeart/2018/2/layout/IconCircleList"/>
    <dgm:cxn modelId="{E16793A3-0436-4365-8EBC-9BC8A4D1BE96}" type="presParOf" srcId="{522D8BFF-1B0E-46DB-8469-E47B8AB84A9C}" destId="{7FE405E3-0FB8-46E3-A6CE-61CA793161B4}" srcOrd="2" destOrd="0" presId="urn:microsoft.com/office/officeart/2018/2/layout/IconCircleList"/>
    <dgm:cxn modelId="{50CD788F-6915-4A6F-8B6D-A63CECDB17FA}" type="presParOf" srcId="{522D8BFF-1B0E-46DB-8469-E47B8AB84A9C}" destId="{4101B921-4B59-4F1C-9C91-96179AC9ECCF}" srcOrd="3" destOrd="0" presId="urn:microsoft.com/office/officeart/2018/2/layout/IconCircleList"/>
    <dgm:cxn modelId="{D97EBE05-3978-400B-AC0F-81E041E94354}" type="presParOf" srcId="{D2043996-386D-4C42-8DF9-C8C0957D11DD}" destId="{A8DE83A4-7840-4374-A4C3-6C675397F876}" srcOrd="1" destOrd="0" presId="urn:microsoft.com/office/officeart/2018/2/layout/IconCircleList"/>
    <dgm:cxn modelId="{4179F7B1-38B3-4FC2-8AC4-BE9C7491BD15}" type="presParOf" srcId="{D2043996-386D-4C42-8DF9-C8C0957D11DD}" destId="{622FFD99-0B74-4EF1-8FA6-7854B0728FA2}" srcOrd="2" destOrd="0" presId="urn:microsoft.com/office/officeart/2018/2/layout/IconCircleList"/>
    <dgm:cxn modelId="{8A4CB508-4AB9-4D67-84FF-0DAC095EC61E}" type="presParOf" srcId="{622FFD99-0B74-4EF1-8FA6-7854B0728FA2}" destId="{30A4B056-6A69-49E2-AA4F-F726CB2D0B29}" srcOrd="0" destOrd="0" presId="urn:microsoft.com/office/officeart/2018/2/layout/IconCircleList"/>
    <dgm:cxn modelId="{72F4DC94-CDE6-47C1-B197-1B183A59A00F}" type="presParOf" srcId="{622FFD99-0B74-4EF1-8FA6-7854B0728FA2}" destId="{BEF34743-9EDB-469B-B4C3-669A358F0983}" srcOrd="1" destOrd="0" presId="urn:microsoft.com/office/officeart/2018/2/layout/IconCircleList"/>
    <dgm:cxn modelId="{2D5464F5-81C8-482B-B314-7FF6CA0795CE}" type="presParOf" srcId="{622FFD99-0B74-4EF1-8FA6-7854B0728FA2}" destId="{4E95D48E-D1F3-42E5-8094-13D9D94F8D50}" srcOrd="2" destOrd="0" presId="urn:microsoft.com/office/officeart/2018/2/layout/IconCircleList"/>
    <dgm:cxn modelId="{D9949F03-ED6F-4E0E-A945-3C95AB1F418F}" type="presParOf" srcId="{622FFD99-0B74-4EF1-8FA6-7854B0728FA2}" destId="{E01B6ECA-E757-4AF7-A553-1E198DEAF4D7}" srcOrd="3" destOrd="0" presId="urn:microsoft.com/office/officeart/2018/2/layout/IconCircleList"/>
    <dgm:cxn modelId="{A7DCF9FF-454F-48D3-A767-8CEDC2171CBC}" type="presParOf" srcId="{D2043996-386D-4C42-8DF9-C8C0957D11DD}" destId="{A1FB5DCF-5D17-470E-9816-FAECEBD4CE9B}" srcOrd="3" destOrd="0" presId="urn:microsoft.com/office/officeart/2018/2/layout/IconCircleList"/>
    <dgm:cxn modelId="{64A2B6FE-EDBD-4E07-AC8C-DDE8E722FB12}" type="presParOf" srcId="{D2043996-386D-4C42-8DF9-C8C0957D11DD}" destId="{E221285B-D152-4A2D-B375-398D5DA83ED0}" srcOrd="4" destOrd="0" presId="urn:microsoft.com/office/officeart/2018/2/layout/IconCircleList"/>
    <dgm:cxn modelId="{F5735AE0-DDDA-4022-992F-AA544E4E93A9}" type="presParOf" srcId="{E221285B-D152-4A2D-B375-398D5DA83ED0}" destId="{750FCCD5-54AC-4EBA-8225-F24A2FB3B16C}" srcOrd="0" destOrd="0" presId="urn:microsoft.com/office/officeart/2018/2/layout/IconCircleList"/>
    <dgm:cxn modelId="{5C2D1E83-93CC-4D00-A7A4-B0C643D3A0C0}" type="presParOf" srcId="{E221285B-D152-4A2D-B375-398D5DA83ED0}" destId="{A6856949-1057-407B-BE59-BE899ED3D6F0}" srcOrd="1" destOrd="0" presId="urn:microsoft.com/office/officeart/2018/2/layout/IconCircleList"/>
    <dgm:cxn modelId="{2158C54E-15CB-436F-845B-640BE52FD0CB}" type="presParOf" srcId="{E221285B-D152-4A2D-B375-398D5DA83ED0}" destId="{8AF5C998-E13E-47BC-8B9F-A16F0288EFD2}" srcOrd="2" destOrd="0" presId="urn:microsoft.com/office/officeart/2018/2/layout/IconCircleList"/>
    <dgm:cxn modelId="{818C2FFD-B2B2-4303-8A5F-60C3E3FD8188}" type="presParOf" srcId="{E221285B-D152-4A2D-B375-398D5DA83ED0}" destId="{176FDAEE-B31B-4413-8983-74D2E41C794F}" srcOrd="3" destOrd="0" presId="urn:microsoft.com/office/officeart/2018/2/layout/IconCircleList"/>
    <dgm:cxn modelId="{FCA60749-9C68-4E46-B797-680C6EE66ADD}" type="presParOf" srcId="{D2043996-386D-4C42-8DF9-C8C0957D11DD}" destId="{DCF73C9D-6B8A-4D17-812F-F3AEEE3736AD}" srcOrd="5" destOrd="0" presId="urn:microsoft.com/office/officeart/2018/2/layout/IconCircleList"/>
    <dgm:cxn modelId="{18FC7CD7-72E6-4A91-B55A-CA7487A745EF}" type="presParOf" srcId="{D2043996-386D-4C42-8DF9-C8C0957D11DD}" destId="{B0D6661A-7CBD-44E4-AF2D-3AEFD4E9C1EE}" srcOrd="6" destOrd="0" presId="urn:microsoft.com/office/officeart/2018/2/layout/IconCircleList"/>
    <dgm:cxn modelId="{983E8517-58DA-4B9D-869F-319303038E2D}" type="presParOf" srcId="{B0D6661A-7CBD-44E4-AF2D-3AEFD4E9C1EE}" destId="{A67274BA-9658-4F28-89DA-6E659B57D3EA}" srcOrd="0" destOrd="0" presId="urn:microsoft.com/office/officeart/2018/2/layout/IconCircleList"/>
    <dgm:cxn modelId="{450D4859-53DD-444C-808B-8F1B994931E8}" type="presParOf" srcId="{B0D6661A-7CBD-44E4-AF2D-3AEFD4E9C1EE}" destId="{350AA144-0B99-4AFB-B6B5-85E361D374F2}" srcOrd="1" destOrd="0" presId="urn:microsoft.com/office/officeart/2018/2/layout/IconCircleList"/>
    <dgm:cxn modelId="{916815A4-EE44-4415-A517-620F495B86EF}" type="presParOf" srcId="{B0D6661A-7CBD-44E4-AF2D-3AEFD4E9C1EE}" destId="{6FC17747-BEAF-438E-94B8-10AB107DA2FE}" srcOrd="2" destOrd="0" presId="urn:microsoft.com/office/officeart/2018/2/layout/IconCircleList"/>
    <dgm:cxn modelId="{499F6A9D-C7EF-451F-95AD-F02C7D1A5C06}" type="presParOf" srcId="{B0D6661A-7CBD-44E4-AF2D-3AEFD4E9C1EE}" destId="{CB899E62-574C-42EB-AA83-DA249A0B6EC7}"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CD287-AA94-1E47-BA32-DA3FDF1D8CE3}">
      <dsp:nvSpPr>
        <dsp:cNvPr id="0" name=""/>
        <dsp:cNvSpPr/>
      </dsp:nvSpPr>
      <dsp:spPr>
        <a:xfrm>
          <a:off x="0" y="0"/>
          <a:ext cx="80438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0231FD-140A-E345-A3F4-E8DE5DC3537B}">
      <dsp:nvSpPr>
        <dsp:cNvPr id="0" name=""/>
        <dsp:cNvSpPr/>
      </dsp:nvSpPr>
      <dsp:spPr>
        <a:xfrm>
          <a:off x="0" y="0"/>
          <a:ext cx="8043863"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1. Welcome everyone!</a:t>
          </a:r>
        </a:p>
      </dsp:txBody>
      <dsp:txXfrm>
        <a:off x="0" y="0"/>
        <a:ext cx="8043863" cy="543917"/>
      </dsp:txXfrm>
    </dsp:sp>
    <dsp:sp modelId="{B9A412BD-CCA3-6F47-A22E-28B918E6E245}">
      <dsp:nvSpPr>
        <dsp:cNvPr id="0" name=""/>
        <dsp:cNvSpPr/>
      </dsp:nvSpPr>
      <dsp:spPr>
        <a:xfrm>
          <a:off x="0" y="543917"/>
          <a:ext cx="80438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04B980-2A04-AA4C-B526-A3B68C43606E}">
      <dsp:nvSpPr>
        <dsp:cNvPr id="0" name=""/>
        <dsp:cNvSpPr/>
      </dsp:nvSpPr>
      <dsp:spPr>
        <a:xfrm>
          <a:off x="0" y="543917"/>
          <a:ext cx="8043863"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2. Adoption of Minutes of the 2023 (27 Nov 23) AGM</a:t>
          </a:r>
        </a:p>
      </dsp:txBody>
      <dsp:txXfrm>
        <a:off x="0" y="543917"/>
        <a:ext cx="8043863" cy="543917"/>
      </dsp:txXfrm>
    </dsp:sp>
    <dsp:sp modelId="{110C1486-2790-9A48-9ACD-E6E994E8E641}">
      <dsp:nvSpPr>
        <dsp:cNvPr id="0" name=""/>
        <dsp:cNvSpPr/>
      </dsp:nvSpPr>
      <dsp:spPr>
        <a:xfrm>
          <a:off x="0" y="1087834"/>
          <a:ext cx="80438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E08F0-1229-F14E-AC52-DCD9CEBE4465}">
      <dsp:nvSpPr>
        <dsp:cNvPr id="0" name=""/>
        <dsp:cNvSpPr/>
      </dsp:nvSpPr>
      <dsp:spPr>
        <a:xfrm>
          <a:off x="0" y="1087834"/>
          <a:ext cx="8043863"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pPr>
          <a:r>
            <a:rPr lang="en-US" sz="2500" kern="1200" dirty="0"/>
            <a:t>3. Report from the Chair (Community Action Plan Update</a:t>
          </a:r>
          <a:r>
            <a:rPr lang="en-US" sz="2500" kern="1200" dirty="0">
              <a:latin typeface="Calibri Light" panose="020F0302020204030204"/>
            </a:rPr>
            <a:t>). </a:t>
          </a:r>
        </a:p>
      </dsp:txBody>
      <dsp:txXfrm>
        <a:off x="0" y="1087834"/>
        <a:ext cx="8043863" cy="543917"/>
      </dsp:txXfrm>
    </dsp:sp>
    <dsp:sp modelId="{3C697BE2-BFF3-4996-9FFF-C2FE9E31E7B8}">
      <dsp:nvSpPr>
        <dsp:cNvPr id="0" name=""/>
        <dsp:cNvSpPr/>
      </dsp:nvSpPr>
      <dsp:spPr>
        <a:xfrm>
          <a:off x="0" y="1631751"/>
          <a:ext cx="80438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612E3E-E44B-45F4-9B4C-AB996D6F6FBA}">
      <dsp:nvSpPr>
        <dsp:cNvPr id="0" name=""/>
        <dsp:cNvSpPr/>
      </dsp:nvSpPr>
      <dsp:spPr>
        <a:xfrm>
          <a:off x="0" y="1631751"/>
          <a:ext cx="8043863"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latin typeface="Calibri Light" panose="020F0302020204030204"/>
            </a:rPr>
            <a:t>Assets/Access Greenways Project 2025</a:t>
          </a:r>
          <a:endParaRPr lang="en-US" sz="2500" kern="1200" dirty="0"/>
        </a:p>
      </dsp:txBody>
      <dsp:txXfrm>
        <a:off x="0" y="1631751"/>
        <a:ext cx="8043863" cy="543917"/>
      </dsp:txXfrm>
    </dsp:sp>
    <dsp:sp modelId="{930F4396-7B2B-3240-A8F1-B335EFCE4DA6}">
      <dsp:nvSpPr>
        <dsp:cNvPr id="0" name=""/>
        <dsp:cNvSpPr/>
      </dsp:nvSpPr>
      <dsp:spPr>
        <a:xfrm>
          <a:off x="0" y="2175669"/>
          <a:ext cx="80438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E67A0A-AC2D-E24F-A572-82773AD38840}">
      <dsp:nvSpPr>
        <dsp:cNvPr id="0" name=""/>
        <dsp:cNvSpPr/>
      </dsp:nvSpPr>
      <dsp:spPr>
        <a:xfrm>
          <a:off x="0" y="2175669"/>
          <a:ext cx="8043863"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4. Treasurer's Report and Adoption of Draft Accounts</a:t>
          </a:r>
        </a:p>
      </dsp:txBody>
      <dsp:txXfrm>
        <a:off x="0" y="2175669"/>
        <a:ext cx="8043863" cy="543917"/>
      </dsp:txXfrm>
    </dsp:sp>
    <dsp:sp modelId="{4BA04199-9897-EA4E-AFD6-1E3B0017D2F5}">
      <dsp:nvSpPr>
        <dsp:cNvPr id="0" name=""/>
        <dsp:cNvSpPr/>
      </dsp:nvSpPr>
      <dsp:spPr>
        <a:xfrm>
          <a:off x="0" y="2719586"/>
          <a:ext cx="80438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C8546C-ECAD-D04E-8B7B-86FE80AA516C}">
      <dsp:nvSpPr>
        <dsp:cNvPr id="0" name=""/>
        <dsp:cNvSpPr/>
      </dsp:nvSpPr>
      <dsp:spPr>
        <a:xfrm>
          <a:off x="0" y="2719586"/>
          <a:ext cx="8043863"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5. Election of Trustees</a:t>
          </a:r>
        </a:p>
      </dsp:txBody>
      <dsp:txXfrm>
        <a:off x="0" y="2719586"/>
        <a:ext cx="8043863" cy="543917"/>
      </dsp:txXfrm>
    </dsp:sp>
    <dsp:sp modelId="{A3AD9935-587F-D548-AB90-E525FA27AB18}">
      <dsp:nvSpPr>
        <dsp:cNvPr id="0" name=""/>
        <dsp:cNvSpPr/>
      </dsp:nvSpPr>
      <dsp:spPr>
        <a:xfrm>
          <a:off x="0" y="3263503"/>
          <a:ext cx="80438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B20CBB-38A0-8340-A3FB-38FA5E6807C0}">
      <dsp:nvSpPr>
        <dsp:cNvPr id="0" name=""/>
        <dsp:cNvSpPr/>
      </dsp:nvSpPr>
      <dsp:spPr>
        <a:xfrm>
          <a:off x="0" y="3263503"/>
          <a:ext cx="8043863"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7. Close of formal AGM</a:t>
          </a:r>
        </a:p>
      </dsp:txBody>
      <dsp:txXfrm>
        <a:off x="0" y="3263503"/>
        <a:ext cx="8043863" cy="543917"/>
      </dsp:txXfrm>
    </dsp:sp>
    <dsp:sp modelId="{7A6039D1-FE7A-8F40-A31F-5D112400694C}">
      <dsp:nvSpPr>
        <dsp:cNvPr id="0" name=""/>
        <dsp:cNvSpPr/>
      </dsp:nvSpPr>
      <dsp:spPr>
        <a:xfrm>
          <a:off x="0" y="3807420"/>
          <a:ext cx="804386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714659-0AE4-1749-A572-4613B96D9DD8}">
      <dsp:nvSpPr>
        <dsp:cNvPr id="0" name=""/>
        <dsp:cNvSpPr/>
      </dsp:nvSpPr>
      <dsp:spPr>
        <a:xfrm>
          <a:off x="0" y="3807420"/>
          <a:ext cx="8043863"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8. Beach of Dreams Project for 2025 </a:t>
          </a:r>
          <a:r>
            <a:rPr lang="en-US" sz="2500" kern="1200" dirty="0">
              <a:latin typeface="Calibri Light" panose="020F0302020204030204"/>
            </a:rPr>
            <a:t>(</a:t>
          </a:r>
          <a:r>
            <a:rPr lang="en-US" sz="2500" kern="1200" dirty="0"/>
            <a:t>8pm – 9pm</a:t>
          </a:r>
          <a:r>
            <a:rPr lang="en-US" sz="2500" kern="1200" dirty="0">
              <a:latin typeface="Calibri Light" panose="020F0302020204030204"/>
            </a:rPr>
            <a:t>)</a:t>
          </a:r>
          <a:endParaRPr lang="en-US" sz="2500" kern="1200" dirty="0"/>
        </a:p>
      </dsp:txBody>
      <dsp:txXfrm>
        <a:off x="0" y="3807420"/>
        <a:ext cx="8043863" cy="5439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DE4883-AB33-D14E-AE5E-5EABC5AEF447}">
      <dsp:nvSpPr>
        <dsp:cNvPr id="0" name=""/>
        <dsp:cNvSpPr/>
      </dsp:nvSpPr>
      <dsp:spPr>
        <a:xfrm>
          <a:off x="0" y="243030"/>
          <a:ext cx="6900512" cy="9547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Autonomy, with governance and direction coming from within the community</a:t>
          </a:r>
        </a:p>
      </dsp:txBody>
      <dsp:txXfrm>
        <a:off x="46606" y="289636"/>
        <a:ext cx="6807300" cy="861507"/>
      </dsp:txXfrm>
    </dsp:sp>
    <dsp:sp modelId="{CCB872BA-27A2-FC49-94E6-9914CC8C5C6A}">
      <dsp:nvSpPr>
        <dsp:cNvPr id="0" name=""/>
        <dsp:cNvSpPr/>
      </dsp:nvSpPr>
      <dsp:spPr>
        <a:xfrm>
          <a:off x="0" y="1266870"/>
          <a:ext cx="6900512" cy="954719"/>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 dedication to forming and sustaining community-led partnership initiatives</a:t>
          </a:r>
        </a:p>
      </dsp:txBody>
      <dsp:txXfrm>
        <a:off x="46606" y="1313476"/>
        <a:ext cx="6807300" cy="861507"/>
      </dsp:txXfrm>
    </dsp:sp>
    <dsp:sp modelId="{C3DEE074-130D-F64A-AAAC-1B4EEC30C164}">
      <dsp:nvSpPr>
        <dsp:cNvPr id="0" name=""/>
        <dsp:cNvSpPr/>
      </dsp:nvSpPr>
      <dsp:spPr>
        <a:xfrm>
          <a:off x="0" y="2290710"/>
          <a:ext cx="6900512" cy="95471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latin typeface="+mn-lt"/>
            </a:rPr>
            <a:t>Listening to our community, creating the right conditions, and supporting sustainable development.</a:t>
          </a:r>
          <a:endParaRPr lang="en-GB" sz="2400" kern="1200"/>
        </a:p>
      </dsp:txBody>
      <dsp:txXfrm>
        <a:off x="46606" y="2337316"/>
        <a:ext cx="6807300" cy="861507"/>
      </dsp:txXfrm>
    </dsp:sp>
    <dsp:sp modelId="{4909690C-7290-7E46-B5B9-18C0718BA913}">
      <dsp:nvSpPr>
        <dsp:cNvPr id="0" name=""/>
        <dsp:cNvSpPr/>
      </dsp:nvSpPr>
      <dsp:spPr>
        <a:xfrm>
          <a:off x="0" y="3314550"/>
          <a:ext cx="6900512" cy="954719"/>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An entrepreneurial spirit that drives innovation and sustainability</a:t>
          </a:r>
        </a:p>
      </dsp:txBody>
      <dsp:txXfrm>
        <a:off x="46606" y="3361156"/>
        <a:ext cx="6807300" cy="861507"/>
      </dsp:txXfrm>
    </dsp:sp>
    <dsp:sp modelId="{2B1CE440-D743-C14D-BCC5-B9059BC580F8}">
      <dsp:nvSpPr>
        <dsp:cNvPr id="0" name=""/>
        <dsp:cNvSpPr/>
      </dsp:nvSpPr>
      <dsp:spPr>
        <a:xfrm>
          <a:off x="0" y="4338390"/>
          <a:ext cx="6900512" cy="95471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A commitment to regenerate the area's economic, environmental and social fabric.</a:t>
          </a:r>
        </a:p>
      </dsp:txBody>
      <dsp:txXfrm>
        <a:off x="46606" y="4384996"/>
        <a:ext cx="6807300" cy="861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93E55-70D2-0C4E-AA5E-40743EA7ECE7}">
      <dsp:nvSpPr>
        <dsp:cNvPr id="0" name=""/>
        <dsp:cNvSpPr/>
      </dsp:nvSpPr>
      <dsp:spPr>
        <a:xfrm>
          <a:off x="5269321" y="2024906"/>
          <a:ext cx="4345225" cy="1258032"/>
        </a:xfrm>
        <a:custGeom>
          <a:avLst/>
          <a:gdLst/>
          <a:ahLst/>
          <a:cxnLst/>
          <a:rect l="0" t="0" r="0" b="0"/>
          <a:pathLst>
            <a:path>
              <a:moveTo>
                <a:pt x="0" y="0"/>
              </a:moveTo>
              <a:lnTo>
                <a:pt x="0" y="1069000"/>
              </a:lnTo>
              <a:lnTo>
                <a:pt x="4345225" y="1069000"/>
              </a:lnTo>
              <a:lnTo>
                <a:pt x="4345225" y="12580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C4D2B5-7643-8448-8273-DD04BDB1106C}">
      <dsp:nvSpPr>
        <dsp:cNvPr id="0" name=""/>
        <dsp:cNvSpPr/>
      </dsp:nvSpPr>
      <dsp:spPr>
        <a:xfrm>
          <a:off x="5269321" y="2024906"/>
          <a:ext cx="2166851" cy="1258032"/>
        </a:xfrm>
        <a:custGeom>
          <a:avLst/>
          <a:gdLst/>
          <a:ahLst/>
          <a:cxnLst/>
          <a:rect l="0" t="0" r="0" b="0"/>
          <a:pathLst>
            <a:path>
              <a:moveTo>
                <a:pt x="0" y="0"/>
              </a:moveTo>
              <a:lnTo>
                <a:pt x="0" y="1069000"/>
              </a:lnTo>
              <a:lnTo>
                <a:pt x="2166851" y="1069000"/>
              </a:lnTo>
              <a:lnTo>
                <a:pt x="2166851" y="12580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A68525-E3C7-4E46-9DCA-FF1E8E8E49BD}">
      <dsp:nvSpPr>
        <dsp:cNvPr id="0" name=""/>
        <dsp:cNvSpPr/>
      </dsp:nvSpPr>
      <dsp:spPr>
        <a:xfrm>
          <a:off x="5212080" y="2024906"/>
          <a:ext cx="91440" cy="1258032"/>
        </a:xfrm>
        <a:custGeom>
          <a:avLst/>
          <a:gdLst/>
          <a:ahLst/>
          <a:cxnLst/>
          <a:rect l="0" t="0" r="0" b="0"/>
          <a:pathLst>
            <a:path>
              <a:moveTo>
                <a:pt x="57241" y="0"/>
              </a:moveTo>
              <a:lnTo>
                <a:pt x="57241" y="1069000"/>
              </a:lnTo>
              <a:lnTo>
                <a:pt x="45720" y="1069000"/>
              </a:lnTo>
              <a:lnTo>
                <a:pt x="45720" y="12580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E3123B-C9E7-AE42-BE22-424BBDACA492}">
      <dsp:nvSpPr>
        <dsp:cNvPr id="0" name=""/>
        <dsp:cNvSpPr/>
      </dsp:nvSpPr>
      <dsp:spPr>
        <a:xfrm>
          <a:off x="3079426" y="2024906"/>
          <a:ext cx="2189895" cy="1258032"/>
        </a:xfrm>
        <a:custGeom>
          <a:avLst/>
          <a:gdLst/>
          <a:ahLst/>
          <a:cxnLst/>
          <a:rect l="0" t="0" r="0" b="0"/>
          <a:pathLst>
            <a:path>
              <a:moveTo>
                <a:pt x="2189895" y="0"/>
              </a:moveTo>
              <a:lnTo>
                <a:pt x="2189895" y="1069000"/>
              </a:lnTo>
              <a:lnTo>
                <a:pt x="0" y="1069000"/>
              </a:lnTo>
              <a:lnTo>
                <a:pt x="0" y="12580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DB66BA-2D68-AA41-9E60-E54BE34592C2}">
      <dsp:nvSpPr>
        <dsp:cNvPr id="0" name=""/>
        <dsp:cNvSpPr/>
      </dsp:nvSpPr>
      <dsp:spPr>
        <a:xfrm>
          <a:off x="901052" y="2024906"/>
          <a:ext cx="4368269" cy="1258032"/>
        </a:xfrm>
        <a:custGeom>
          <a:avLst/>
          <a:gdLst/>
          <a:ahLst/>
          <a:cxnLst/>
          <a:rect l="0" t="0" r="0" b="0"/>
          <a:pathLst>
            <a:path>
              <a:moveTo>
                <a:pt x="4368269" y="0"/>
              </a:moveTo>
              <a:lnTo>
                <a:pt x="4368269" y="1069000"/>
              </a:lnTo>
              <a:lnTo>
                <a:pt x="0" y="1069000"/>
              </a:lnTo>
              <a:lnTo>
                <a:pt x="0" y="12580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AFF67E-2A40-3C46-88AE-A14ADC49BD40}">
      <dsp:nvSpPr>
        <dsp:cNvPr id="0" name=""/>
        <dsp:cNvSpPr/>
      </dsp:nvSpPr>
      <dsp:spPr>
        <a:xfrm>
          <a:off x="4693236" y="750539"/>
          <a:ext cx="1152170" cy="127436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AE8B33-B5BE-3349-9822-F3B0EB571BC1}">
      <dsp:nvSpPr>
        <dsp:cNvPr id="0" name=""/>
        <dsp:cNvSpPr/>
      </dsp:nvSpPr>
      <dsp:spPr>
        <a:xfrm>
          <a:off x="4693236" y="750539"/>
          <a:ext cx="1152170" cy="127436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BC1F64-5A96-C94D-80F9-D4332D0D2106}">
      <dsp:nvSpPr>
        <dsp:cNvPr id="0" name=""/>
        <dsp:cNvSpPr/>
      </dsp:nvSpPr>
      <dsp:spPr>
        <a:xfrm>
          <a:off x="4117151" y="979925"/>
          <a:ext cx="2304341" cy="81559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100000"/>
            </a:lnSpc>
            <a:spcBef>
              <a:spcPct val="0"/>
            </a:spcBef>
            <a:spcAft>
              <a:spcPts val="0"/>
            </a:spcAft>
            <a:buNone/>
          </a:pPr>
          <a:r>
            <a:rPr lang="en-GB" sz="1400" b="1" kern="1200">
              <a:latin typeface="+mn-lt"/>
            </a:rPr>
            <a:t>Largo Communities Together (SCIO)</a:t>
          </a:r>
        </a:p>
        <a:p>
          <a:pPr marL="0" lvl="0" indent="0" algn="ctr" defTabSz="622300">
            <a:lnSpc>
              <a:spcPct val="100000"/>
            </a:lnSpc>
            <a:spcBef>
              <a:spcPct val="0"/>
            </a:spcBef>
            <a:spcAft>
              <a:spcPts val="0"/>
            </a:spcAft>
            <a:buNone/>
          </a:pPr>
          <a:r>
            <a:rPr lang="en-GB" sz="1400" b="1" kern="1200">
              <a:latin typeface="+mn-lt"/>
            </a:rPr>
            <a:t>Chair – Louise Robb</a:t>
          </a:r>
        </a:p>
        <a:p>
          <a:pPr marL="0" lvl="0" indent="0" algn="ctr" defTabSz="622300">
            <a:lnSpc>
              <a:spcPct val="100000"/>
            </a:lnSpc>
            <a:spcBef>
              <a:spcPct val="0"/>
            </a:spcBef>
            <a:spcAft>
              <a:spcPts val="0"/>
            </a:spcAft>
            <a:buNone/>
          </a:pPr>
          <a:r>
            <a:rPr lang="en-GB" sz="1400" b="1" kern="1200">
              <a:latin typeface="+mn-lt"/>
            </a:rPr>
            <a:t>Vice Chair - Stan Green</a:t>
          </a:r>
          <a:endParaRPr lang="en-GB" sz="1400" kern="1200">
            <a:latin typeface="+mn-lt"/>
          </a:endParaRPr>
        </a:p>
      </dsp:txBody>
      <dsp:txXfrm>
        <a:off x="4117151" y="979925"/>
        <a:ext cx="2304341" cy="815594"/>
      </dsp:txXfrm>
    </dsp:sp>
    <dsp:sp modelId="{B1DA4C44-B23C-A94B-9DC8-700927DF0075}">
      <dsp:nvSpPr>
        <dsp:cNvPr id="0" name=""/>
        <dsp:cNvSpPr/>
      </dsp:nvSpPr>
      <dsp:spPr>
        <a:xfrm>
          <a:off x="450975" y="3282938"/>
          <a:ext cx="900154" cy="90015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2D0999-1DD4-AB47-914C-D6ECB3DA6675}">
      <dsp:nvSpPr>
        <dsp:cNvPr id="0" name=""/>
        <dsp:cNvSpPr/>
      </dsp:nvSpPr>
      <dsp:spPr>
        <a:xfrm>
          <a:off x="450975" y="3282938"/>
          <a:ext cx="900154" cy="90015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3DA6E7-EAEB-324F-A157-BF09CFCD3CCB}">
      <dsp:nvSpPr>
        <dsp:cNvPr id="0" name=""/>
        <dsp:cNvSpPr/>
      </dsp:nvSpPr>
      <dsp:spPr>
        <a:xfrm>
          <a:off x="898" y="3444966"/>
          <a:ext cx="1800308" cy="5760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a:t>CULTURE &amp; HERITAGE (from Action Plan)</a:t>
          </a:r>
        </a:p>
      </dsp:txBody>
      <dsp:txXfrm>
        <a:off x="898" y="3444966"/>
        <a:ext cx="1800308" cy="576098"/>
      </dsp:txXfrm>
    </dsp:sp>
    <dsp:sp modelId="{0636D3B3-11AC-7B4D-81BB-C11EFA551C38}">
      <dsp:nvSpPr>
        <dsp:cNvPr id="0" name=""/>
        <dsp:cNvSpPr/>
      </dsp:nvSpPr>
      <dsp:spPr>
        <a:xfrm>
          <a:off x="2629349" y="3282938"/>
          <a:ext cx="900154" cy="90015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E46315-2784-BB4B-A628-AB4ADC5BE740}">
      <dsp:nvSpPr>
        <dsp:cNvPr id="0" name=""/>
        <dsp:cNvSpPr/>
      </dsp:nvSpPr>
      <dsp:spPr>
        <a:xfrm>
          <a:off x="2629349" y="3282938"/>
          <a:ext cx="900154" cy="90015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21AB6A-B7BC-844E-8714-B1A703A43004}">
      <dsp:nvSpPr>
        <dsp:cNvPr id="0" name=""/>
        <dsp:cNvSpPr/>
      </dsp:nvSpPr>
      <dsp:spPr>
        <a:xfrm>
          <a:off x="2179272" y="3444966"/>
          <a:ext cx="1800308" cy="5760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a:t>LARGO PIER</a:t>
          </a:r>
        </a:p>
      </dsp:txBody>
      <dsp:txXfrm>
        <a:off x="2179272" y="3444966"/>
        <a:ext cx="1800308" cy="576098"/>
      </dsp:txXfrm>
    </dsp:sp>
    <dsp:sp modelId="{8CF50157-5A69-7649-8619-5EE659E6820A}">
      <dsp:nvSpPr>
        <dsp:cNvPr id="0" name=""/>
        <dsp:cNvSpPr/>
      </dsp:nvSpPr>
      <dsp:spPr>
        <a:xfrm>
          <a:off x="4807722" y="3282938"/>
          <a:ext cx="900154" cy="90015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F320E9-8846-A24F-AF23-07FA234E6912}">
      <dsp:nvSpPr>
        <dsp:cNvPr id="0" name=""/>
        <dsp:cNvSpPr/>
      </dsp:nvSpPr>
      <dsp:spPr>
        <a:xfrm>
          <a:off x="4807722" y="3282938"/>
          <a:ext cx="900154" cy="90015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27DD05-A6FC-5B4F-B92A-69F178081D5B}">
      <dsp:nvSpPr>
        <dsp:cNvPr id="0" name=""/>
        <dsp:cNvSpPr/>
      </dsp:nvSpPr>
      <dsp:spPr>
        <a:xfrm>
          <a:off x="4357645" y="3444966"/>
          <a:ext cx="1800308" cy="5760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a:t>RESILIENCE</a:t>
          </a:r>
        </a:p>
      </dsp:txBody>
      <dsp:txXfrm>
        <a:off x="4357645" y="3444966"/>
        <a:ext cx="1800308" cy="576098"/>
      </dsp:txXfrm>
    </dsp:sp>
    <dsp:sp modelId="{5EC5A14D-1292-DB4F-A8AB-3214224AD581}">
      <dsp:nvSpPr>
        <dsp:cNvPr id="0" name=""/>
        <dsp:cNvSpPr/>
      </dsp:nvSpPr>
      <dsp:spPr>
        <a:xfrm>
          <a:off x="6986096" y="3282938"/>
          <a:ext cx="900154" cy="90015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364C69-5032-444C-93B3-B0D666B5EE35}">
      <dsp:nvSpPr>
        <dsp:cNvPr id="0" name=""/>
        <dsp:cNvSpPr/>
      </dsp:nvSpPr>
      <dsp:spPr>
        <a:xfrm>
          <a:off x="6986096" y="3282938"/>
          <a:ext cx="900154" cy="90015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5E8090-0E6E-564A-8359-043C661301B3}">
      <dsp:nvSpPr>
        <dsp:cNvPr id="0" name=""/>
        <dsp:cNvSpPr/>
      </dsp:nvSpPr>
      <dsp:spPr>
        <a:xfrm>
          <a:off x="6536019" y="3444966"/>
          <a:ext cx="1800308" cy="5760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GB" sz="1400" b="1" kern="1200">
              <a:latin typeface="Calibri"/>
              <a:cs typeface="Calibri"/>
            </a:rPr>
            <a:t>ASSETS &amp; ACCESS</a:t>
          </a:r>
        </a:p>
      </dsp:txBody>
      <dsp:txXfrm>
        <a:off x="6536019" y="3444966"/>
        <a:ext cx="1800308" cy="576098"/>
      </dsp:txXfrm>
    </dsp:sp>
    <dsp:sp modelId="{0FEC7784-97CE-5F40-B3A7-3F686C33500D}">
      <dsp:nvSpPr>
        <dsp:cNvPr id="0" name=""/>
        <dsp:cNvSpPr/>
      </dsp:nvSpPr>
      <dsp:spPr>
        <a:xfrm>
          <a:off x="9164469" y="3282938"/>
          <a:ext cx="900154" cy="900154"/>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85F550-8347-DE43-8EB4-A33CDAAB4B86}">
      <dsp:nvSpPr>
        <dsp:cNvPr id="0" name=""/>
        <dsp:cNvSpPr/>
      </dsp:nvSpPr>
      <dsp:spPr>
        <a:xfrm>
          <a:off x="9164469" y="3282938"/>
          <a:ext cx="900154" cy="900154"/>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6817BE-E616-AF49-9735-159F3750C219}">
      <dsp:nvSpPr>
        <dsp:cNvPr id="0" name=""/>
        <dsp:cNvSpPr/>
      </dsp:nvSpPr>
      <dsp:spPr>
        <a:xfrm>
          <a:off x="8714392" y="3444966"/>
          <a:ext cx="1800308" cy="57609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rtl="0">
            <a:lnSpc>
              <a:spcPct val="90000"/>
            </a:lnSpc>
            <a:spcBef>
              <a:spcPct val="0"/>
            </a:spcBef>
            <a:spcAft>
              <a:spcPct val="35000"/>
            </a:spcAft>
            <a:buNone/>
          </a:pPr>
          <a:r>
            <a:rPr lang="en-GB" sz="1400" b="1" kern="1200">
              <a:latin typeface="Calibri"/>
              <a:cs typeface="Calibri"/>
            </a:rPr>
            <a:t>FRIENDS OF LARGO BAY</a:t>
          </a:r>
        </a:p>
      </dsp:txBody>
      <dsp:txXfrm>
        <a:off x="8714392" y="3444966"/>
        <a:ext cx="1800308" cy="5760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5E83A-3048-48D6-BD8B-ABA773D9F28A}">
      <dsp:nvSpPr>
        <dsp:cNvPr id="0" name=""/>
        <dsp:cNvSpPr/>
      </dsp:nvSpPr>
      <dsp:spPr>
        <a:xfrm>
          <a:off x="91678" y="839407"/>
          <a:ext cx="830286" cy="830286"/>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1F2434-1846-41A1-9C41-2C05F735A84D}">
      <dsp:nvSpPr>
        <dsp:cNvPr id="0" name=""/>
        <dsp:cNvSpPr/>
      </dsp:nvSpPr>
      <dsp:spPr>
        <a:xfrm>
          <a:off x="266038" y="1013767"/>
          <a:ext cx="481566" cy="4815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01B921-4B59-4F1C-9C91-96179AC9ECCF}">
      <dsp:nvSpPr>
        <dsp:cNvPr id="0" name=""/>
        <dsp:cNvSpPr/>
      </dsp:nvSpPr>
      <dsp:spPr>
        <a:xfrm>
          <a:off x="1099883" y="839407"/>
          <a:ext cx="1957104" cy="83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GB" sz="1700" kern="1200"/>
            <a:t>To </a:t>
          </a:r>
          <a:r>
            <a:rPr lang="en-GB" sz="1700" kern="1200">
              <a:latin typeface="Calibri Light" panose="020F0302020204030204"/>
            </a:rPr>
            <a:t>say</a:t>
          </a:r>
          <a:r>
            <a:rPr lang="en-GB" sz="1700" kern="1200"/>
            <a:t> </a:t>
          </a:r>
          <a:r>
            <a:rPr lang="en-GB" sz="1700" kern="1200">
              <a:latin typeface="Calibri Light" panose="020F0302020204030204"/>
            </a:rPr>
            <a:t>thanks</a:t>
          </a:r>
          <a:r>
            <a:rPr lang="en-GB" sz="1700" kern="1200"/>
            <a:t> </a:t>
          </a:r>
        </a:p>
      </dsp:txBody>
      <dsp:txXfrm>
        <a:off x="1099883" y="839407"/>
        <a:ext cx="1957104" cy="830286"/>
      </dsp:txXfrm>
    </dsp:sp>
    <dsp:sp modelId="{30A4B056-6A69-49E2-AA4F-F726CB2D0B29}">
      <dsp:nvSpPr>
        <dsp:cNvPr id="0" name=""/>
        <dsp:cNvSpPr/>
      </dsp:nvSpPr>
      <dsp:spPr>
        <a:xfrm>
          <a:off x="3397998" y="839407"/>
          <a:ext cx="830286" cy="830286"/>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F34743-9EDB-469B-B4C3-669A358F0983}">
      <dsp:nvSpPr>
        <dsp:cNvPr id="0" name=""/>
        <dsp:cNvSpPr/>
      </dsp:nvSpPr>
      <dsp:spPr>
        <a:xfrm>
          <a:off x="3572359" y="1013767"/>
          <a:ext cx="481566" cy="4815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1B6ECA-E757-4AF7-A553-1E198DEAF4D7}">
      <dsp:nvSpPr>
        <dsp:cNvPr id="0" name=""/>
        <dsp:cNvSpPr/>
      </dsp:nvSpPr>
      <dsp:spPr>
        <a:xfrm>
          <a:off x="4406204" y="839407"/>
          <a:ext cx="1957104" cy="83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rtl="0">
            <a:lnSpc>
              <a:spcPct val="100000"/>
            </a:lnSpc>
            <a:spcBef>
              <a:spcPct val="0"/>
            </a:spcBef>
            <a:spcAft>
              <a:spcPct val="35000"/>
            </a:spcAft>
            <a:buNone/>
          </a:pPr>
          <a:r>
            <a:rPr lang="en-GB" sz="1700" kern="1200"/>
            <a:t>To </a:t>
          </a:r>
          <a:r>
            <a:rPr lang="en-GB" sz="1700" kern="1200">
              <a:latin typeface="Calibri Light" panose="020F0302020204030204"/>
            </a:rPr>
            <a:t>share</a:t>
          </a:r>
          <a:r>
            <a:rPr lang="en-GB" sz="1700" kern="1200"/>
            <a:t> </a:t>
          </a:r>
          <a:r>
            <a:rPr lang="en-GB" sz="1700" kern="1200">
              <a:latin typeface="Calibri Light" panose="020F0302020204030204"/>
            </a:rPr>
            <a:t>the story</a:t>
          </a:r>
          <a:r>
            <a:rPr lang="en-GB" sz="1700" kern="1200"/>
            <a:t> </a:t>
          </a:r>
        </a:p>
      </dsp:txBody>
      <dsp:txXfrm>
        <a:off x="4406204" y="839407"/>
        <a:ext cx="1957104" cy="830286"/>
      </dsp:txXfrm>
    </dsp:sp>
    <dsp:sp modelId="{750FCCD5-54AC-4EBA-8225-F24A2FB3B16C}">
      <dsp:nvSpPr>
        <dsp:cNvPr id="0" name=""/>
        <dsp:cNvSpPr/>
      </dsp:nvSpPr>
      <dsp:spPr>
        <a:xfrm>
          <a:off x="91678" y="2353665"/>
          <a:ext cx="830286" cy="830286"/>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856949-1057-407B-BE59-BE899ED3D6F0}">
      <dsp:nvSpPr>
        <dsp:cNvPr id="0" name=""/>
        <dsp:cNvSpPr/>
      </dsp:nvSpPr>
      <dsp:spPr>
        <a:xfrm>
          <a:off x="266038" y="2528025"/>
          <a:ext cx="481566" cy="4815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6FDAEE-B31B-4413-8983-74D2E41C794F}">
      <dsp:nvSpPr>
        <dsp:cNvPr id="0" name=""/>
        <dsp:cNvSpPr/>
      </dsp:nvSpPr>
      <dsp:spPr>
        <a:xfrm>
          <a:off x="1099883" y="2353665"/>
          <a:ext cx="1957104" cy="83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GB" sz="1700" kern="1200"/>
            <a:t>Funds raised, funds spent, reasons for the crossroads.</a:t>
          </a:r>
        </a:p>
      </dsp:txBody>
      <dsp:txXfrm>
        <a:off x="1099883" y="2353665"/>
        <a:ext cx="1957104" cy="830286"/>
      </dsp:txXfrm>
    </dsp:sp>
    <dsp:sp modelId="{A67274BA-9658-4F28-89DA-6E659B57D3EA}">
      <dsp:nvSpPr>
        <dsp:cNvPr id="0" name=""/>
        <dsp:cNvSpPr/>
      </dsp:nvSpPr>
      <dsp:spPr>
        <a:xfrm>
          <a:off x="3397998" y="2353665"/>
          <a:ext cx="830286" cy="830286"/>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0AA144-0B99-4AFB-B6B5-85E361D374F2}">
      <dsp:nvSpPr>
        <dsp:cNvPr id="0" name=""/>
        <dsp:cNvSpPr/>
      </dsp:nvSpPr>
      <dsp:spPr>
        <a:xfrm>
          <a:off x="3572359" y="2528025"/>
          <a:ext cx="481566" cy="48156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899E62-574C-42EB-AA83-DA249A0B6EC7}">
      <dsp:nvSpPr>
        <dsp:cNvPr id="0" name=""/>
        <dsp:cNvSpPr/>
      </dsp:nvSpPr>
      <dsp:spPr>
        <a:xfrm>
          <a:off x="4406204" y="2353665"/>
          <a:ext cx="1957104" cy="830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rtl="0">
            <a:lnSpc>
              <a:spcPct val="100000"/>
            </a:lnSpc>
            <a:spcBef>
              <a:spcPct val="0"/>
            </a:spcBef>
            <a:spcAft>
              <a:spcPct val="35000"/>
            </a:spcAft>
            <a:buNone/>
          </a:pPr>
          <a:r>
            <a:rPr lang="en-GB" sz="1700" kern="1200"/>
            <a:t>To </a:t>
          </a:r>
          <a:r>
            <a:rPr lang="en-GB" sz="1700" kern="1200">
              <a:latin typeface="Calibri Light" panose="020F0302020204030204"/>
            </a:rPr>
            <a:t>share the</a:t>
          </a:r>
          <a:r>
            <a:rPr lang="en-GB" sz="1700" kern="1200"/>
            <a:t> </a:t>
          </a:r>
          <a:r>
            <a:rPr lang="en-GB" sz="1700" kern="1200">
              <a:latin typeface="Calibri Light" panose="020F0302020204030204"/>
            </a:rPr>
            <a:t>challenges</a:t>
          </a:r>
          <a:r>
            <a:rPr lang="en-GB" sz="1700" kern="1200"/>
            <a:t> of the funding climate</a:t>
          </a:r>
        </a:p>
      </dsp:txBody>
      <dsp:txXfrm>
        <a:off x="4406204" y="2353665"/>
        <a:ext cx="1957104" cy="83028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91F72-3ABA-2141-867E-637259CB2423}" type="datetimeFigureOut">
              <a:rPr lang="en-US" smtClean="0"/>
              <a:t>11/25/24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237FA2-B4FD-4C46-BB3E-07BCF2C3A42C}" type="slidenum">
              <a:rPr lang="en-US" smtClean="0"/>
              <a:t>‹#›</a:t>
            </a:fld>
            <a:endParaRPr lang="en-US"/>
          </a:p>
        </p:txBody>
      </p:sp>
    </p:spTree>
    <p:extLst>
      <p:ext uri="{BB962C8B-B14F-4D97-AF65-F5344CB8AC3E}">
        <p14:creationId xmlns:p14="http://schemas.microsoft.com/office/powerpoint/2010/main" val="566277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IMAGE. A beautiful photo of Largo Pier in its current state</a:t>
            </a:r>
          </a:p>
          <a:p>
            <a:endParaRPr lang="en-US"/>
          </a:p>
        </p:txBody>
      </p:sp>
      <p:sp>
        <p:nvSpPr>
          <p:cNvPr id="4" name="Slide Number Placeholder 3"/>
          <p:cNvSpPr>
            <a:spLocks noGrp="1"/>
          </p:cNvSpPr>
          <p:nvPr>
            <p:ph type="sldNum" sz="quarter" idx="5"/>
          </p:nvPr>
        </p:nvSpPr>
        <p:spPr/>
        <p:txBody>
          <a:bodyPr/>
          <a:lstStyle/>
          <a:p>
            <a:fld id="{119C2405-52DA-9343-865C-6A1E01684497}" type="slidenum">
              <a:rPr lang="en-US" smtClean="0"/>
              <a:t>7</a:t>
            </a:fld>
            <a:endParaRPr lang="en-US"/>
          </a:p>
        </p:txBody>
      </p:sp>
    </p:spTree>
    <p:extLst>
      <p:ext uri="{BB962C8B-B14F-4D97-AF65-F5344CB8AC3E}">
        <p14:creationId xmlns:p14="http://schemas.microsoft.com/office/powerpoint/2010/main" val="1872563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B381A-90B4-E60E-4AD2-E4D9B9E86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8E3C59-29D6-4C61-0337-17543B529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D00C40-0862-672B-1839-9D3BEFAD39A9}"/>
              </a:ext>
            </a:extLst>
          </p:cNvPr>
          <p:cNvSpPr>
            <a:spLocks noGrp="1"/>
          </p:cNvSpPr>
          <p:nvPr>
            <p:ph type="body" idx="1"/>
          </p:nvPr>
        </p:nvSpPr>
        <p:spPr/>
        <p:txBody>
          <a:bodyPr/>
          <a:lstStyle/>
          <a:p>
            <a:pPr>
              <a:buFont typeface="Arial" panose="020B0604020202020204" pitchFamily="34" charset="0"/>
              <a:buChar char="•"/>
            </a:pPr>
            <a:r>
              <a:rPr lang="en-GB" b="1"/>
              <a:t>Purpose of the Evening:</a:t>
            </a:r>
            <a:r>
              <a:rPr lang="en-GB"/>
              <a:t> </a:t>
            </a:r>
          </a:p>
          <a:p>
            <a:pPr marL="742950" lvl="1" indent="-285750">
              <a:buFont typeface="Arial" panose="020B0604020202020204" pitchFamily="34" charset="0"/>
              <a:buChar char="•"/>
            </a:pPr>
            <a:r>
              <a:rPr lang="en-GB"/>
              <a:t>To express gratitude for the support received throughout the 6-year journey of the Largo Pier project.</a:t>
            </a:r>
          </a:p>
          <a:p>
            <a:pPr marL="742950" lvl="1" indent="-285750">
              <a:buFont typeface="Arial" panose="020B0604020202020204" pitchFamily="34" charset="0"/>
              <a:buChar char="•"/>
            </a:pPr>
            <a:r>
              <a:rPr lang="en-GB"/>
              <a:t>To share the story of the project's funding efforts, including funds raised, how they were spent, and the reasons for pausing the current phase.</a:t>
            </a:r>
          </a:p>
          <a:p>
            <a:pPr marL="742950" lvl="1" indent="-285750">
              <a:buFont typeface="Arial" panose="020B0604020202020204" pitchFamily="34" charset="0"/>
              <a:buChar char="•"/>
            </a:pPr>
            <a:r>
              <a:rPr lang="en-GB"/>
              <a:t>To discuss the challenging grant funding climate and its impact on the project.</a:t>
            </a:r>
          </a:p>
          <a:p>
            <a:pPr>
              <a:buFont typeface="Arial" panose="020B0604020202020204" pitchFamily="34" charset="0"/>
              <a:buChar char="•"/>
            </a:pPr>
            <a:r>
              <a:rPr lang="en-GB" b="1"/>
              <a:t>Introductions:</a:t>
            </a:r>
            <a:r>
              <a:rPr lang="en-GB"/>
              <a:t> </a:t>
            </a:r>
          </a:p>
          <a:p>
            <a:pPr marL="742950" lvl="1" indent="-285750">
              <a:buFont typeface="Arial" panose="020B0604020202020204" pitchFamily="34" charset="0"/>
              <a:buChar char="•"/>
            </a:pPr>
            <a:r>
              <a:rPr lang="en-GB"/>
              <a:t>Introduce the members of the Largo Pier Committee.</a:t>
            </a:r>
          </a:p>
          <a:p>
            <a:pPr marL="742950" lvl="1" indent="-285750">
              <a:buFont typeface="Arial" panose="020B0604020202020204" pitchFamily="34" charset="0"/>
              <a:buChar char="•"/>
            </a:pPr>
            <a:r>
              <a:rPr lang="en-GB"/>
              <a:t>Facilitate introductions among attendees at each table.</a:t>
            </a:r>
          </a:p>
          <a:p>
            <a:pPr>
              <a:buFont typeface="Arial" panose="020B0604020202020204" pitchFamily="34" charset="0"/>
              <a:buChar char="•"/>
            </a:pPr>
            <a:r>
              <a:rPr lang="en-GB" b="1"/>
              <a:t>Agenda:</a:t>
            </a:r>
            <a:r>
              <a:rPr lang="en-GB"/>
              <a:t> </a:t>
            </a:r>
          </a:p>
          <a:p>
            <a:pPr marL="742950" lvl="1" indent="-285750">
              <a:buFont typeface="Arial" panose="020B0604020202020204" pitchFamily="34" charset="0"/>
              <a:buChar char="•"/>
            </a:pPr>
            <a:r>
              <a:rPr lang="en-GB"/>
              <a:t>Briefly outline the agenda for the evening's discussions and presentations.</a:t>
            </a:r>
          </a:p>
          <a:p>
            <a:pPr>
              <a:buFont typeface="Arial" panose="020B0604020202020204" pitchFamily="34" charset="0"/>
              <a:buChar char="•"/>
            </a:pPr>
            <a:r>
              <a:rPr lang="en-GB" b="1"/>
              <a:t>Parking Lot:</a:t>
            </a:r>
            <a:r>
              <a:rPr lang="en-GB"/>
              <a:t> </a:t>
            </a:r>
          </a:p>
          <a:p>
            <a:pPr marL="742950" lvl="1" indent="-285750">
              <a:buFont typeface="Arial" panose="020B0604020202020204" pitchFamily="34" charset="0"/>
              <a:buChar char="•"/>
            </a:pPr>
            <a:r>
              <a:rPr lang="en-GB"/>
              <a:t>Introduce the concept of a "parking lot" to record any questions that cannot be immediately addressed during the session.</a:t>
            </a:r>
          </a:p>
          <a:p>
            <a:pPr>
              <a:buFont typeface="Arial" panose="020B0604020202020204" pitchFamily="34" charset="0"/>
              <a:buChar char="•"/>
            </a:pPr>
            <a:r>
              <a:rPr lang="en-GB" b="1"/>
              <a:t>Chair Role:</a:t>
            </a:r>
            <a:r>
              <a:rPr lang="en-GB"/>
              <a:t> </a:t>
            </a:r>
          </a:p>
          <a:p>
            <a:pPr marL="742950" lvl="1" indent="-285750">
              <a:buFont typeface="Arial" panose="020B0604020202020204" pitchFamily="34" charset="0"/>
              <a:buChar char="•"/>
            </a:pPr>
            <a:r>
              <a:rPr lang="en-GB"/>
              <a:t>Clarify the role of the chair in facilitating discussions and ensuring a productive session.</a:t>
            </a:r>
          </a:p>
          <a:p>
            <a:endParaRPr lang="en-US"/>
          </a:p>
        </p:txBody>
      </p:sp>
      <p:sp>
        <p:nvSpPr>
          <p:cNvPr id="4" name="Slide Number Placeholder 3">
            <a:extLst>
              <a:ext uri="{FF2B5EF4-FFF2-40B4-BE49-F238E27FC236}">
                <a16:creationId xmlns:a16="http://schemas.microsoft.com/office/drawing/2014/main" id="{A2286438-E483-60E9-C0EF-FCE0C9936EFF}"/>
              </a:ext>
            </a:extLst>
          </p:cNvPr>
          <p:cNvSpPr>
            <a:spLocks noGrp="1"/>
          </p:cNvSpPr>
          <p:nvPr>
            <p:ph type="sldNum" sz="quarter" idx="5"/>
          </p:nvPr>
        </p:nvSpPr>
        <p:spPr/>
        <p:txBody>
          <a:bodyPr/>
          <a:lstStyle/>
          <a:p>
            <a:fld id="{119C2405-52DA-9343-865C-6A1E01684497}" type="slidenum">
              <a:rPr lang="en-US" smtClean="0"/>
              <a:t>8</a:t>
            </a:fld>
            <a:endParaRPr lang="en-US"/>
          </a:p>
        </p:txBody>
      </p:sp>
    </p:spTree>
    <p:extLst>
      <p:ext uri="{BB962C8B-B14F-4D97-AF65-F5344CB8AC3E}">
        <p14:creationId xmlns:p14="http://schemas.microsoft.com/office/powerpoint/2010/main" val="2263950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48514-47FA-4C29-441C-C18D49380D3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C7EBAE6-DBA1-325F-7C7D-8BCFCD7CDA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87218A6-7D29-8EAB-AB81-E3AFE81991D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878B9B2-8B59-CFAE-A1E6-F81D480CE9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37B18-6EEE-04AE-D837-8473243C0B14}"/>
              </a:ext>
            </a:extLst>
          </p:cNvPr>
          <p:cNvSpPr>
            <a:spLocks noGrp="1"/>
          </p:cNvSpPr>
          <p:nvPr>
            <p:ph type="sldNum" sz="quarter" idx="12"/>
          </p:nvPr>
        </p:nvSpPr>
        <p:spPr/>
        <p:txBody>
          <a:bodyPr/>
          <a:lstStyle/>
          <a:p>
            <a:fld id="{0ECEA138-2E79-6B4C-8890-E3A8293B9828}" type="slidenum">
              <a:rPr lang="en-US" smtClean="0"/>
              <a:t>‹#›</a:t>
            </a:fld>
            <a:endParaRPr lang="en-US"/>
          </a:p>
        </p:txBody>
      </p:sp>
    </p:spTree>
    <p:extLst>
      <p:ext uri="{BB962C8B-B14F-4D97-AF65-F5344CB8AC3E}">
        <p14:creationId xmlns:p14="http://schemas.microsoft.com/office/powerpoint/2010/main" val="147587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4841-305A-A582-4D47-51279AFC47E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49F4E7F-C809-C2F0-A5A7-01F4A47FEFC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010F5E-9431-8FD2-E9E9-E85DDAF3269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03A708E-A980-FD65-9F99-999AC50BF2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D02AE-A564-B8D2-FF7C-88A952EE78D1}"/>
              </a:ext>
            </a:extLst>
          </p:cNvPr>
          <p:cNvSpPr>
            <a:spLocks noGrp="1"/>
          </p:cNvSpPr>
          <p:nvPr>
            <p:ph type="sldNum" sz="quarter" idx="12"/>
          </p:nvPr>
        </p:nvSpPr>
        <p:spPr/>
        <p:txBody>
          <a:bodyPr/>
          <a:lstStyle/>
          <a:p>
            <a:fld id="{0ECEA138-2E79-6B4C-8890-E3A8293B9828}" type="slidenum">
              <a:rPr lang="en-US" smtClean="0"/>
              <a:t>‹#›</a:t>
            </a:fld>
            <a:endParaRPr lang="en-US"/>
          </a:p>
        </p:txBody>
      </p:sp>
    </p:spTree>
    <p:extLst>
      <p:ext uri="{BB962C8B-B14F-4D97-AF65-F5344CB8AC3E}">
        <p14:creationId xmlns:p14="http://schemas.microsoft.com/office/powerpoint/2010/main" val="4016397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0FDE37-A263-77E0-EE6A-AA85512280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2846D92-AE46-5C7B-A8F9-66DC4F36107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BEE555-9D76-57C3-7820-12EAA274887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17BE63E-C643-C2AD-3012-088F82A1B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60E70-0610-40D4-2FA4-F6F8EDD93145}"/>
              </a:ext>
            </a:extLst>
          </p:cNvPr>
          <p:cNvSpPr>
            <a:spLocks noGrp="1"/>
          </p:cNvSpPr>
          <p:nvPr>
            <p:ph type="sldNum" sz="quarter" idx="12"/>
          </p:nvPr>
        </p:nvSpPr>
        <p:spPr/>
        <p:txBody>
          <a:bodyPr/>
          <a:lstStyle/>
          <a:p>
            <a:fld id="{0ECEA138-2E79-6B4C-8890-E3A8293B9828}" type="slidenum">
              <a:rPr lang="en-US" smtClean="0"/>
              <a:t>‹#›</a:t>
            </a:fld>
            <a:endParaRPr lang="en-US"/>
          </a:p>
        </p:txBody>
      </p:sp>
    </p:spTree>
    <p:extLst>
      <p:ext uri="{BB962C8B-B14F-4D97-AF65-F5344CB8AC3E}">
        <p14:creationId xmlns:p14="http://schemas.microsoft.com/office/powerpoint/2010/main" val="1346092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7CB3-8D7C-271E-A466-554C84533F3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07F6C6E-D940-EBF3-E143-130E261B83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4AC516B2-F0CE-C803-23ED-8DC80888A2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A88177-F032-476D-9239-CD35333BA54D}"/>
              </a:ext>
            </a:extLst>
          </p:cNvPr>
          <p:cNvSpPr>
            <a:spLocks noGrp="1"/>
          </p:cNvSpPr>
          <p:nvPr>
            <p:ph type="sldNum" sz="quarter" idx="12"/>
          </p:nvPr>
        </p:nvSpPr>
        <p:spPr/>
        <p:txBody>
          <a:bodyPr/>
          <a:lstStyle/>
          <a:p>
            <a:fld id="{51DCB54D-E0BB-9142-914C-023BD9FBE6F0}" type="slidenum">
              <a:rPr lang="en-GB" smtClean="0"/>
              <a:t>‹#›</a:t>
            </a:fld>
            <a:endParaRPr lang="en-GB"/>
          </a:p>
        </p:txBody>
      </p:sp>
    </p:spTree>
    <p:extLst>
      <p:ext uri="{BB962C8B-B14F-4D97-AF65-F5344CB8AC3E}">
        <p14:creationId xmlns:p14="http://schemas.microsoft.com/office/powerpoint/2010/main" val="406043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46A0-21D7-3B7A-FD19-B368436BC38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22622E5-0BCC-0E2E-1F43-8E0B1DA446A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C571F633-58BB-5D0C-538A-5A9F8BB1B0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5ACB81-DCE6-3A7A-358E-462213C180F6}"/>
              </a:ext>
            </a:extLst>
          </p:cNvPr>
          <p:cNvSpPr>
            <a:spLocks noGrp="1"/>
          </p:cNvSpPr>
          <p:nvPr>
            <p:ph type="sldNum" sz="quarter" idx="12"/>
          </p:nvPr>
        </p:nvSpPr>
        <p:spPr/>
        <p:txBody>
          <a:bodyPr/>
          <a:lstStyle/>
          <a:p>
            <a:fld id="{51DCB54D-E0BB-9142-914C-023BD9FBE6F0}" type="slidenum">
              <a:rPr lang="en-GB" smtClean="0"/>
              <a:t>‹#›</a:t>
            </a:fld>
            <a:endParaRPr lang="en-GB"/>
          </a:p>
        </p:txBody>
      </p:sp>
    </p:spTree>
    <p:extLst>
      <p:ext uri="{BB962C8B-B14F-4D97-AF65-F5344CB8AC3E}">
        <p14:creationId xmlns:p14="http://schemas.microsoft.com/office/powerpoint/2010/main" val="428076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6EF7-6D6D-34D8-CED1-FF069161CD8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AFE1AB5-B9A0-88D0-77AC-0283CCFA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BBCB1C8B-5567-90DD-DE55-E374D9A716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DFECC6-7B5C-B508-74E9-DD395B6DDBF1}"/>
              </a:ext>
            </a:extLst>
          </p:cNvPr>
          <p:cNvSpPr>
            <a:spLocks noGrp="1"/>
          </p:cNvSpPr>
          <p:nvPr>
            <p:ph type="sldNum" sz="quarter" idx="12"/>
          </p:nvPr>
        </p:nvSpPr>
        <p:spPr/>
        <p:txBody>
          <a:bodyPr/>
          <a:lstStyle/>
          <a:p>
            <a:fld id="{51DCB54D-E0BB-9142-914C-023BD9FBE6F0}" type="slidenum">
              <a:rPr lang="en-GB" smtClean="0"/>
              <a:t>‹#›</a:t>
            </a:fld>
            <a:endParaRPr lang="en-GB"/>
          </a:p>
        </p:txBody>
      </p:sp>
    </p:spTree>
    <p:extLst>
      <p:ext uri="{BB962C8B-B14F-4D97-AF65-F5344CB8AC3E}">
        <p14:creationId xmlns:p14="http://schemas.microsoft.com/office/powerpoint/2010/main" val="483034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B061E-9578-3C0C-5D29-DB852F2419F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718BB92-F66F-4A11-9C7A-ABB05FD9DD3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6F2B2B2-EACA-DCDE-9C5F-ABB70124D8F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7243631F-6198-1398-9D45-89A48B9CB0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BF9F72-6723-ED1F-52BB-AA066B7566F6}"/>
              </a:ext>
            </a:extLst>
          </p:cNvPr>
          <p:cNvSpPr>
            <a:spLocks noGrp="1"/>
          </p:cNvSpPr>
          <p:nvPr>
            <p:ph type="sldNum" sz="quarter" idx="12"/>
          </p:nvPr>
        </p:nvSpPr>
        <p:spPr/>
        <p:txBody>
          <a:bodyPr/>
          <a:lstStyle/>
          <a:p>
            <a:fld id="{51DCB54D-E0BB-9142-914C-023BD9FBE6F0}" type="slidenum">
              <a:rPr lang="en-GB" smtClean="0"/>
              <a:t>‹#›</a:t>
            </a:fld>
            <a:endParaRPr lang="en-GB"/>
          </a:p>
        </p:txBody>
      </p:sp>
    </p:spTree>
    <p:extLst>
      <p:ext uri="{BB962C8B-B14F-4D97-AF65-F5344CB8AC3E}">
        <p14:creationId xmlns:p14="http://schemas.microsoft.com/office/powerpoint/2010/main" val="3050041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82A4D-A89A-B5B5-59E6-64979DDD286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00267A0-C428-81AF-7DA0-D55B11D1F4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FA3C60A-B482-2A19-CF7A-730A1B636E0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68D9CA3-0A3C-B2E1-8171-FC604C0A85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85B1388-451E-2EE3-D64E-CF9FB74A5CA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Footer Placeholder 7">
            <a:extLst>
              <a:ext uri="{FF2B5EF4-FFF2-40B4-BE49-F238E27FC236}">
                <a16:creationId xmlns:a16="http://schemas.microsoft.com/office/drawing/2014/main" id="{42A43B50-5BB9-2D07-E38B-8B9999AB242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109D8A-A926-DF8A-63FB-9D49E7C2ABA2}"/>
              </a:ext>
            </a:extLst>
          </p:cNvPr>
          <p:cNvSpPr>
            <a:spLocks noGrp="1"/>
          </p:cNvSpPr>
          <p:nvPr>
            <p:ph type="sldNum" sz="quarter" idx="12"/>
          </p:nvPr>
        </p:nvSpPr>
        <p:spPr/>
        <p:txBody>
          <a:bodyPr/>
          <a:lstStyle/>
          <a:p>
            <a:fld id="{51DCB54D-E0BB-9142-914C-023BD9FBE6F0}" type="slidenum">
              <a:rPr lang="en-GB" smtClean="0"/>
              <a:t>‹#›</a:t>
            </a:fld>
            <a:endParaRPr lang="en-GB"/>
          </a:p>
        </p:txBody>
      </p:sp>
    </p:spTree>
    <p:extLst>
      <p:ext uri="{BB962C8B-B14F-4D97-AF65-F5344CB8AC3E}">
        <p14:creationId xmlns:p14="http://schemas.microsoft.com/office/powerpoint/2010/main" val="667501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9E157-EED3-DEE7-B51E-412ECC51E54C}"/>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8E83C282-6E6A-C730-7C8E-4ACC666AA1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316481-5B69-719D-6235-AD8A0668E31E}"/>
              </a:ext>
            </a:extLst>
          </p:cNvPr>
          <p:cNvSpPr>
            <a:spLocks noGrp="1"/>
          </p:cNvSpPr>
          <p:nvPr>
            <p:ph type="sldNum" sz="quarter" idx="12"/>
          </p:nvPr>
        </p:nvSpPr>
        <p:spPr/>
        <p:txBody>
          <a:bodyPr/>
          <a:lstStyle/>
          <a:p>
            <a:fld id="{51DCB54D-E0BB-9142-914C-023BD9FBE6F0}" type="slidenum">
              <a:rPr lang="en-GB" smtClean="0"/>
              <a:t>‹#›</a:t>
            </a:fld>
            <a:endParaRPr lang="en-GB"/>
          </a:p>
        </p:txBody>
      </p:sp>
    </p:spTree>
    <p:extLst>
      <p:ext uri="{BB962C8B-B14F-4D97-AF65-F5344CB8AC3E}">
        <p14:creationId xmlns:p14="http://schemas.microsoft.com/office/powerpoint/2010/main" val="1088728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FFD00D-FD68-6F7C-0597-4F56CDC3056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51DFD5-5595-C38B-59E8-296FF6A8C92F}"/>
              </a:ext>
            </a:extLst>
          </p:cNvPr>
          <p:cNvSpPr>
            <a:spLocks noGrp="1"/>
          </p:cNvSpPr>
          <p:nvPr>
            <p:ph type="sldNum" sz="quarter" idx="12"/>
          </p:nvPr>
        </p:nvSpPr>
        <p:spPr/>
        <p:txBody>
          <a:bodyPr/>
          <a:lstStyle/>
          <a:p>
            <a:fld id="{51DCB54D-E0BB-9142-914C-023BD9FBE6F0}" type="slidenum">
              <a:rPr lang="en-GB" smtClean="0"/>
              <a:t>‹#›</a:t>
            </a:fld>
            <a:endParaRPr lang="en-GB"/>
          </a:p>
        </p:txBody>
      </p:sp>
    </p:spTree>
    <p:extLst>
      <p:ext uri="{BB962C8B-B14F-4D97-AF65-F5344CB8AC3E}">
        <p14:creationId xmlns:p14="http://schemas.microsoft.com/office/powerpoint/2010/main" val="3497501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F8238-818D-B37E-DE44-FA59905E72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532FB41-D7E7-D83A-2E6B-6956E5DA8C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EE5EC5C-BE75-F2E5-7F0C-2D3BD1D95E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D956F1D6-754D-FA2C-84CB-E6774C98C4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9B05A2-1D03-2BF7-E2FA-66E7793E9B6C}"/>
              </a:ext>
            </a:extLst>
          </p:cNvPr>
          <p:cNvSpPr>
            <a:spLocks noGrp="1"/>
          </p:cNvSpPr>
          <p:nvPr>
            <p:ph type="sldNum" sz="quarter" idx="12"/>
          </p:nvPr>
        </p:nvSpPr>
        <p:spPr/>
        <p:txBody>
          <a:bodyPr/>
          <a:lstStyle/>
          <a:p>
            <a:fld id="{51DCB54D-E0BB-9142-914C-023BD9FBE6F0}" type="slidenum">
              <a:rPr lang="en-GB" smtClean="0"/>
              <a:t>‹#›</a:t>
            </a:fld>
            <a:endParaRPr lang="en-GB"/>
          </a:p>
        </p:txBody>
      </p:sp>
    </p:spTree>
    <p:extLst>
      <p:ext uri="{BB962C8B-B14F-4D97-AF65-F5344CB8AC3E}">
        <p14:creationId xmlns:p14="http://schemas.microsoft.com/office/powerpoint/2010/main" val="112711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24E2D-EB38-4444-0C98-05CD0D747E8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258E95E-DAA5-9EA5-A26C-47F0F600BEC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D73BA4-1252-2266-96CC-D2CF31EAD2D2}"/>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FC4E27C3-6666-160F-A8F5-B1790D2E9381}"/>
              </a:ext>
            </a:extLst>
          </p:cNvPr>
          <p:cNvSpPr>
            <a:spLocks noGrp="1"/>
          </p:cNvSpPr>
          <p:nvPr>
            <p:ph type="sldNum" sz="quarter" idx="12"/>
          </p:nvPr>
        </p:nvSpPr>
        <p:spPr>
          <a:xfrm>
            <a:off x="4000488" y="6369050"/>
            <a:ext cx="2743200" cy="365125"/>
          </a:xfrm>
        </p:spPr>
        <p:txBody>
          <a:bodyPr/>
          <a:lstStyle/>
          <a:p>
            <a:fld id="{0ECEA138-2E79-6B4C-8890-E3A8293B9828}" type="slidenum">
              <a:rPr lang="en-US" smtClean="0"/>
              <a:t>‹#›</a:t>
            </a:fld>
            <a:endParaRPr lang="en-US"/>
          </a:p>
        </p:txBody>
      </p:sp>
    </p:spTree>
    <p:extLst>
      <p:ext uri="{BB962C8B-B14F-4D97-AF65-F5344CB8AC3E}">
        <p14:creationId xmlns:p14="http://schemas.microsoft.com/office/powerpoint/2010/main" val="1707943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66FB-86B1-E4D7-1E9C-F7D56377987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D58A96C-5033-A962-7EF1-4A6F0ADB6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4623BB4-265A-5F63-46C5-4D64C4D30D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FCD1F586-0F09-4A53-2E51-FC2C61FC37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4DF400E-17D3-C975-A8A9-1346670831FD}"/>
              </a:ext>
            </a:extLst>
          </p:cNvPr>
          <p:cNvSpPr>
            <a:spLocks noGrp="1"/>
          </p:cNvSpPr>
          <p:nvPr>
            <p:ph type="sldNum" sz="quarter" idx="12"/>
          </p:nvPr>
        </p:nvSpPr>
        <p:spPr/>
        <p:txBody>
          <a:bodyPr/>
          <a:lstStyle/>
          <a:p>
            <a:fld id="{51DCB54D-E0BB-9142-914C-023BD9FBE6F0}" type="slidenum">
              <a:rPr lang="en-GB" smtClean="0"/>
              <a:t>‹#›</a:t>
            </a:fld>
            <a:endParaRPr lang="en-GB"/>
          </a:p>
        </p:txBody>
      </p:sp>
    </p:spTree>
    <p:extLst>
      <p:ext uri="{BB962C8B-B14F-4D97-AF65-F5344CB8AC3E}">
        <p14:creationId xmlns:p14="http://schemas.microsoft.com/office/powerpoint/2010/main" val="3829549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FA921-4FFE-D23F-885D-1A7383E6885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7F1C2CB-9428-BC85-3F37-AD8165B99D3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BFAE7675-5171-319D-E6FC-37B03F641D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972D08-B999-1891-73B5-FF82D8490E30}"/>
              </a:ext>
            </a:extLst>
          </p:cNvPr>
          <p:cNvSpPr>
            <a:spLocks noGrp="1"/>
          </p:cNvSpPr>
          <p:nvPr>
            <p:ph type="sldNum" sz="quarter" idx="12"/>
          </p:nvPr>
        </p:nvSpPr>
        <p:spPr/>
        <p:txBody>
          <a:bodyPr/>
          <a:lstStyle/>
          <a:p>
            <a:fld id="{51DCB54D-E0BB-9142-914C-023BD9FBE6F0}" type="slidenum">
              <a:rPr lang="en-GB" smtClean="0"/>
              <a:t>‹#›</a:t>
            </a:fld>
            <a:endParaRPr lang="en-GB"/>
          </a:p>
        </p:txBody>
      </p:sp>
    </p:spTree>
    <p:extLst>
      <p:ext uri="{BB962C8B-B14F-4D97-AF65-F5344CB8AC3E}">
        <p14:creationId xmlns:p14="http://schemas.microsoft.com/office/powerpoint/2010/main" val="3067423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BFBD47-EA86-E796-33F7-163043900F2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4976C69-2BBB-045F-637B-6DC63ED44BD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3F69CDBE-4B88-81F9-5227-3B81D31B05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4CCB82-86ED-D29E-DB99-4C5A49834E3E}"/>
              </a:ext>
            </a:extLst>
          </p:cNvPr>
          <p:cNvSpPr>
            <a:spLocks noGrp="1"/>
          </p:cNvSpPr>
          <p:nvPr>
            <p:ph type="sldNum" sz="quarter" idx="12"/>
          </p:nvPr>
        </p:nvSpPr>
        <p:spPr/>
        <p:txBody>
          <a:bodyPr/>
          <a:lstStyle/>
          <a:p>
            <a:fld id="{51DCB54D-E0BB-9142-914C-023BD9FBE6F0}" type="slidenum">
              <a:rPr lang="en-GB" smtClean="0"/>
              <a:t>‹#›</a:t>
            </a:fld>
            <a:endParaRPr lang="en-GB"/>
          </a:p>
        </p:txBody>
      </p:sp>
    </p:spTree>
    <p:extLst>
      <p:ext uri="{BB962C8B-B14F-4D97-AF65-F5344CB8AC3E}">
        <p14:creationId xmlns:p14="http://schemas.microsoft.com/office/powerpoint/2010/main" val="1680299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E213F-5623-B5C3-0A93-39433BA41E4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B07F339-FA77-C894-9D9D-250764BF3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5C7BDF0-A21D-C797-F56B-BEFE117CF33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C10FCC6-02D2-2C9A-B0F5-10D009339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BB68A-346F-9264-287A-EA317FF14310}"/>
              </a:ext>
            </a:extLst>
          </p:cNvPr>
          <p:cNvSpPr>
            <a:spLocks noGrp="1"/>
          </p:cNvSpPr>
          <p:nvPr>
            <p:ph type="sldNum" sz="quarter" idx="12"/>
          </p:nvPr>
        </p:nvSpPr>
        <p:spPr/>
        <p:txBody>
          <a:bodyPr/>
          <a:lstStyle/>
          <a:p>
            <a:fld id="{0ECEA138-2E79-6B4C-8890-E3A8293B9828}" type="slidenum">
              <a:rPr lang="en-US" smtClean="0"/>
              <a:t>‹#›</a:t>
            </a:fld>
            <a:endParaRPr lang="en-US"/>
          </a:p>
        </p:txBody>
      </p:sp>
    </p:spTree>
    <p:extLst>
      <p:ext uri="{BB962C8B-B14F-4D97-AF65-F5344CB8AC3E}">
        <p14:creationId xmlns:p14="http://schemas.microsoft.com/office/powerpoint/2010/main" val="1214141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7013E-7534-BEEF-F39D-6FF24601F0F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0647162-BABB-245A-F0DE-82CCD80FD9C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21C4E0A-7AC8-2ED4-7208-69267102B91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B1E546-1387-B55D-88E2-33FAA888B44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A45659D-7526-E06D-E870-4A1732578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258EB-F731-13F5-553F-4AA34CFFAC2A}"/>
              </a:ext>
            </a:extLst>
          </p:cNvPr>
          <p:cNvSpPr>
            <a:spLocks noGrp="1"/>
          </p:cNvSpPr>
          <p:nvPr>
            <p:ph type="sldNum" sz="quarter" idx="12"/>
          </p:nvPr>
        </p:nvSpPr>
        <p:spPr/>
        <p:txBody>
          <a:bodyPr/>
          <a:lstStyle/>
          <a:p>
            <a:fld id="{0ECEA138-2E79-6B4C-8890-E3A8293B9828}" type="slidenum">
              <a:rPr lang="en-US" smtClean="0"/>
              <a:t>‹#›</a:t>
            </a:fld>
            <a:endParaRPr lang="en-US"/>
          </a:p>
        </p:txBody>
      </p:sp>
    </p:spTree>
    <p:extLst>
      <p:ext uri="{BB962C8B-B14F-4D97-AF65-F5344CB8AC3E}">
        <p14:creationId xmlns:p14="http://schemas.microsoft.com/office/powerpoint/2010/main" val="270061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61866-A013-7BDD-BC1D-C51F08EB893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21061A3-63DB-6CA5-8497-943D8ACCB5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D064626-1154-9247-592E-792B1D5F68B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5BA1968-8992-67A5-3AA6-17D4BCFE47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3D412C4-0F0B-F1C1-A72D-1B3BC614CFA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53B059E-3FC7-05CC-5119-899351F0753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B32DBD9-BA56-99EA-1F30-95E572FE3D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79CC56-A634-5C28-E469-2B4928F3F0D6}"/>
              </a:ext>
            </a:extLst>
          </p:cNvPr>
          <p:cNvSpPr>
            <a:spLocks noGrp="1"/>
          </p:cNvSpPr>
          <p:nvPr>
            <p:ph type="sldNum" sz="quarter" idx="12"/>
          </p:nvPr>
        </p:nvSpPr>
        <p:spPr/>
        <p:txBody>
          <a:bodyPr/>
          <a:lstStyle/>
          <a:p>
            <a:fld id="{0ECEA138-2E79-6B4C-8890-E3A8293B9828}" type="slidenum">
              <a:rPr lang="en-US" smtClean="0"/>
              <a:t>‹#›</a:t>
            </a:fld>
            <a:endParaRPr lang="en-US"/>
          </a:p>
        </p:txBody>
      </p:sp>
    </p:spTree>
    <p:extLst>
      <p:ext uri="{BB962C8B-B14F-4D97-AF65-F5344CB8AC3E}">
        <p14:creationId xmlns:p14="http://schemas.microsoft.com/office/powerpoint/2010/main" val="136612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717C1-F646-67B8-A4D6-0EBEDAE2890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56C792B-5176-A963-0E47-3A47D778E3F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AD29AD8-63C4-3A72-A67F-F73FC1042C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0684D0-1BA5-A6BC-ACC2-9679879DC3F1}"/>
              </a:ext>
            </a:extLst>
          </p:cNvPr>
          <p:cNvSpPr>
            <a:spLocks noGrp="1"/>
          </p:cNvSpPr>
          <p:nvPr>
            <p:ph type="sldNum" sz="quarter" idx="12"/>
          </p:nvPr>
        </p:nvSpPr>
        <p:spPr/>
        <p:txBody>
          <a:bodyPr/>
          <a:lstStyle/>
          <a:p>
            <a:fld id="{0ECEA138-2E79-6B4C-8890-E3A8293B9828}" type="slidenum">
              <a:rPr lang="en-US" smtClean="0"/>
              <a:t>‹#›</a:t>
            </a:fld>
            <a:endParaRPr lang="en-US"/>
          </a:p>
        </p:txBody>
      </p:sp>
    </p:spTree>
    <p:extLst>
      <p:ext uri="{BB962C8B-B14F-4D97-AF65-F5344CB8AC3E}">
        <p14:creationId xmlns:p14="http://schemas.microsoft.com/office/powerpoint/2010/main" val="2196275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ACEDFF-90AE-2A84-746B-F60EF30CA10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0E42847-EA54-86D7-368F-B5690BE0D1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D8DB4B-8EC2-A05F-3D00-4109D9B0C7E0}"/>
              </a:ext>
            </a:extLst>
          </p:cNvPr>
          <p:cNvSpPr>
            <a:spLocks noGrp="1"/>
          </p:cNvSpPr>
          <p:nvPr>
            <p:ph type="sldNum" sz="quarter" idx="12"/>
          </p:nvPr>
        </p:nvSpPr>
        <p:spPr/>
        <p:txBody>
          <a:bodyPr/>
          <a:lstStyle/>
          <a:p>
            <a:fld id="{0ECEA138-2E79-6B4C-8890-E3A8293B9828}" type="slidenum">
              <a:rPr lang="en-US" smtClean="0"/>
              <a:t>‹#›</a:t>
            </a:fld>
            <a:endParaRPr lang="en-US"/>
          </a:p>
        </p:txBody>
      </p:sp>
    </p:spTree>
    <p:extLst>
      <p:ext uri="{BB962C8B-B14F-4D97-AF65-F5344CB8AC3E}">
        <p14:creationId xmlns:p14="http://schemas.microsoft.com/office/powerpoint/2010/main" val="4211295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7DDB-3385-8044-DF7E-16D57E1005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882E855-7AC7-F879-4B44-123305BB6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1435B43-BFBE-CF95-C29A-961D18067E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80B9671-3E00-AF69-6744-AAE5B93F413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221772C-1754-CB3C-7420-554C464EF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5CBDC-7DB9-32D2-D193-3C506219E15F}"/>
              </a:ext>
            </a:extLst>
          </p:cNvPr>
          <p:cNvSpPr>
            <a:spLocks noGrp="1"/>
          </p:cNvSpPr>
          <p:nvPr>
            <p:ph type="sldNum" sz="quarter" idx="12"/>
          </p:nvPr>
        </p:nvSpPr>
        <p:spPr/>
        <p:txBody>
          <a:bodyPr/>
          <a:lstStyle/>
          <a:p>
            <a:fld id="{0ECEA138-2E79-6B4C-8890-E3A8293B9828}" type="slidenum">
              <a:rPr lang="en-US" smtClean="0"/>
              <a:t>‹#›</a:t>
            </a:fld>
            <a:endParaRPr lang="en-US"/>
          </a:p>
        </p:txBody>
      </p:sp>
    </p:spTree>
    <p:extLst>
      <p:ext uri="{BB962C8B-B14F-4D97-AF65-F5344CB8AC3E}">
        <p14:creationId xmlns:p14="http://schemas.microsoft.com/office/powerpoint/2010/main" val="239713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7AEB0-B7E4-2DDE-6097-56A31649880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1CD3C0C-3C26-CF03-6661-0EBFB10230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FA235-AF29-ABC5-55C7-73B562E72B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7AD48-1BE0-ECA1-5C13-F1DB2C2B641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07A0D4B-EE11-2599-53A0-E93CD8DB72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FDD035-7F9B-4691-4704-A4D56DB1E4FD}"/>
              </a:ext>
            </a:extLst>
          </p:cNvPr>
          <p:cNvSpPr>
            <a:spLocks noGrp="1"/>
          </p:cNvSpPr>
          <p:nvPr>
            <p:ph type="sldNum" sz="quarter" idx="12"/>
          </p:nvPr>
        </p:nvSpPr>
        <p:spPr/>
        <p:txBody>
          <a:bodyPr/>
          <a:lstStyle/>
          <a:p>
            <a:fld id="{0ECEA138-2E79-6B4C-8890-E3A8293B9828}" type="slidenum">
              <a:rPr lang="en-US" smtClean="0"/>
              <a:t>‹#›</a:t>
            </a:fld>
            <a:endParaRPr lang="en-US"/>
          </a:p>
        </p:txBody>
      </p:sp>
    </p:spTree>
    <p:extLst>
      <p:ext uri="{BB962C8B-B14F-4D97-AF65-F5344CB8AC3E}">
        <p14:creationId xmlns:p14="http://schemas.microsoft.com/office/powerpoint/2010/main" val="3851839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B14BEF-05E4-0087-85BB-4DED30BE0E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1F0580-605C-37DF-D510-4C2CAED79D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3E4497-2F09-45B9-D7C0-238C20642C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C19307D-AB71-B0AC-1E92-FD5F2DDC76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C59B56-B12D-8496-1F8C-BC595FFF20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EA138-2E79-6B4C-8890-E3A8293B9828}" type="slidenum">
              <a:rPr lang="en-US" smtClean="0"/>
              <a:t>‹#›</a:t>
            </a:fld>
            <a:endParaRPr lang="en-US"/>
          </a:p>
        </p:txBody>
      </p:sp>
    </p:spTree>
    <p:extLst>
      <p:ext uri="{BB962C8B-B14F-4D97-AF65-F5344CB8AC3E}">
        <p14:creationId xmlns:p14="http://schemas.microsoft.com/office/powerpoint/2010/main" val="2860617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4600ED-2AFA-9DBB-8452-4DE0891E4C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9C20DB7-BC80-6916-7CCC-05BE7FAB57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11E9AB6-133C-5366-6B07-CA52D780EF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2B55A99-753D-35AA-468D-75EB880FC5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CB54D-E0BB-9142-914C-023BD9FBE6F0}" type="slidenum">
              <a:rPr lang="en-GB" smtClean="0"/>
              <a:t>‹#›</a:t>
            </a:fld>
            <a:endParaRPr lang="en-GB"/>
          </a:p>
        </p:txBody>
      </p:sp>
    </p:spTree>
    <p:extLst>
      <p:ext uri="{BB962C8B-B14F-4D97-AF65-F5344CB8AC3E}">
        <p14:creationId xmlns:p14="http://schemas.microsoft.com/office/powerpoint/2010/main" val="498991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arcg.is/1rHTzD"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hyperlink" Target="mailto:secretary@largoCT.org.uk"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png"/><Relationship Id="rId7" Type="http://schemas.openxmlformats.org/officeDocument/2006/relationships/diagramColors" Target="../diagrams/colors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E52B9-B7CC-9FD8-DCF9-E512D7E1F72E}"/>
              </a:ext>
            </a:extLst>
          </p:cNvPr>
          <p:cNvSpPr>
            <a:spLocks noGrp="1"/>
          </p:cNvSpPr>
          <p:nvPr>
            <p:ph type="ctrTitle"/>
          </p:nvPr>
        </p:nvSpPr>
        <p:spPr>
          <a:xfrm>
            <a:off x="7331383" y="679730"/>
            <a:ext cx="4171994" cy="3932729"/>
          </a:xfrm>
        </p:spPr>
        <p:txBody>
          <a:bodyPr>
            <a:normAutofit/>
          </a:bodyPr>
          <a:lstStyle/>
          <a:p>
            <a:r>
              <a:rPr lang="en-US" sz="4200"/>
              <a:t>ANNUAL GENERAL MEETING OF</a:t>
            </a:r>
            <a:br>
              <a:rPr lang="en-US" sz="4200"/>
            </a:br>
            <a:r>
              <a:rPr lang="en-US" sz="4200"/>
              <a:t>LARGO COMMUNITIES TOGETHER</a:t>
            </a:r>
          </a:p>
        </p:txBody>
      </p:sp>
      <p:sp>
        <p:nvSpPr>
          <p:cNvPr id="3" name="Subtitle 2">
            <a:extLst>
              <a:ext uri="{FF2B5EF4-FFF2-40B4-BE49-F238E27FC236}">
                <a16:creationId xmlns:a16="http://schemas.microsoft.com/office/drawing/2014/main" id="{637245BE-543F-9542-76D4-9108F892CE1F}"/>
              </a:ext>
            </a:extLst>
          </p:cNvPr>
          <p:cNvSpPr>
            <a:spLocks noGrp="1"/>
          </p:cNvSpPr>
          <p:nvPr>
            <p:ph type="subTitle" idx="1"/>
          </p:nvPr>
        </p:nvSpPr>
        <p:spPr>
          <a:xfrm>
            <a:off x="7479338" y="5227455"/>
            <a:ext cx="3876085" cy="857461"/>
          </a:xfrm>
        </p:spPr>
        <p:txBody>
          <a:bodyPr vert="horz" lIns="91440" tIns="45720" rIns="91440" bIns="45720" rtlCol="0" anchor="t">
            <a:normAutofit/>
          </a:bodyPr>
          <a:lstStyle/>
          <a:p>
            <a:r>
              <a:rPr lang="en-US"/>
              <a:t>MONDAY 25 November 2024</a:t>
            </a:r>
          </a:p>
          <a:p>
            <a:endParaRPr lang="en-US"/>
          </a:p>
        </p:txBody>
      </p:sp>
      <p:pic>
        <p:nvPicPr>
          <p:cNvPr id="6" name="Picture 5">
            <a:extLst>
              <a:ext uri="{FF2B5EF4-FFF2-40B4-BE49-F238E27FC236}">
                <a16:creationId xmlns:a16="http://schemas.microsoft.com/office/drawing/2014/main" id="{635D6EC2-B4BB-CF33-FEEE-B47B15838B12}"/>
              </a:ext>
            </a:extLst>
          </p:cNvPr>
          <p:cNvPicPr>
            <a:picLocks noChangeAspect="1"/>
          </p:cNvPicPr>
          <p:nvPr/>
        </p:nvPicPr>
        <p:blipFill>
          <a:blip r:embed="rId2"/>
          <a:stretch>
            <a:fillRect/>
          </a:stretch>
        </p:blipFill>
        <p:spPr>
          <a:xfrm>
            <a:off x="113462" y="372533"/>
            <a:ext cx="7108065" cy="6112934"/>
          </a:xfrm>
          <a:prstGeom prst="rect">
            <a:avLst/>
          </a:prstGeom>
        </p:spPr>
      </p:pic>
    </p:spTree>
    <p:extLst>
      <p:ext uri="{BB962C8B-B14F-4D97-AF65-F5344CB8AC3E}">
        <p14:creationId xmlns:p14="http://schemas.microsoft.com/office/powerpoint/2010/main" val="1390190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B1C13-A00F-2BE7-9ED8-963CB340C988}"/>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A4CC174-E184-787C-7727-09207429D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EE1C4F2-B915-398E-9BB3-BF2D27E76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83BA6C6-A153-24D5-99C3-CDC07745C396}"/>
              </a:ext>
            </a:extLst>
          </p:cNvPr>
          <p:cNvSpPr>
            <a:spLocks noGrp="1"/>
          </p:cNvSpPr>
          <p:nvPr>
            <p:ph type="title"/>
          </p:nvPr>
        </p:nvSpPr>
        <p:spPr>
          <a:xfrm>
            <a:off x="414247" y="23851"/>
            <a:ext cx="11754261" cy="1200737"/>
          </a:xfrm>
        </p:spPr>
        <p:txBody>
          <a:bodyPr>
            <a:normAutofit/>
          </a:bodyPr>
          <a:lstStyle/>
          <a:p>
            <a:r>
              <a:rPr lang="en-US" sz="3700">
                <a:solidFill>
                  <a:schemeClr val="tx1">
                    <a:lumMod val="85000"/>
                    <a:lumOff val="15000"/>
                  </a:schemeClr>
                </a:solidFill>
                <a:cs typeface="Calibri Light"/>
              </a:rPr>
              <a:t>Key achievements in our 6th year of operations – 2024</a:t>
            </a:r>
          </a:p>
        </p:txBody>
      </p:sp>
      <p:sp>
        <p:nvSpPr>
          <p:cNvPr id="3" name="Content Placeholder 2">
            <a:extLst>
              <a:ext uri="{FF2B5EF4-FFF2-40B4-BE49-F238E27FC236}">
                <a16:creationId xmlns:a16="http://schemas.microsoft.com/office/drawing/2014/main" id="{FDE8FEBF-2E5C-1098-55F8-4308933DF714}"/>
              </a:ext>
            </a:extLst>
          </p:cNvPr>
          <p:cNvSpPr>
            <a:spLocks noGrp="1"/>
          </p:cNvSpPr>
          <p:nvPr>
            <p:ph idx="1"/>
          </p:nvPr>
        </p:nvSpPr>
        <p:spPr>
          <a:xfrm>
            <a:off x="414572" y="884095"/>
            <a:ext cx="10995576" cy="5084427"/>
          </a:xfrm>
        </p:spPr>
        <p:txBody>
          <a:bodyPr vert="horz" lIns="91440" tIns="45720" rIns="91440" bIns="45720" rtlCol="0" anchor="t">
            <a:noAutofit/>
          </a:bodyPr>
          <a:lstStyle/>
          <a:p>
            <a:pPr>
              <a:buFont typeface="Arial"/>
              <a:buChar char="•"/>
            </a:pPr>
            <a:r>
              <a:rPr lang="en-US" sz="1800" b="1" dirty="0">
                <a:solidFill>
                  <a:schemeClr val="tx1">
                    <a:lumMod val="85000"/>
                    <a:lumOff val="15000"/>
                  </a:schemeClr>
                </a:solidFill>
                <a:ea typeface="+mn-lt"/>
                <a:cs typeface="+mn-lt"/>
              </a:rPr>
              <a:t>Trustees - </a:t>
            </a:r>
            <a:r>
              <a:rPr lang="en-US" sz="1800" dirty="0">
                <a:solidFill>
                  <a:schemeClr val="tx1">
                    <a:lumMod val="85000"/>
                    <a:lumOff val="15000"/>
                  </a:schemeClr>
                </a:solidFill>
                <a:ea typeface="+mn-lt"/>
                <a:cs typeface="+mn-lt"/>
              </a:rPr>
              <a:t>Quarterly strategic meetings, research, and learning from other Trusts in Scotland, are moving LCT to a sustainable footing. All the work to keep the structure of LCT legal and funded.</a:t>
            </a:r>
            <a:endParaRPr lang="en-GB" sz="1800" dirty="0">
              <a:solidFill>
                <a:schemeClr val="tx1">
                  <a:lumMod val="85000"/>
                  <a:lumOff val="15000"/>
                </a:schemeClr>
              </a:solidFill>
              <a:ea typeface="+mn-lt"/>
              <a:cs typeface="+mn-lt"/>
            </a:endParaRPr>
          </a:p>
          <a:p>
            <a:pPr>
              <a:buFont typeface="Arial"/>
              <a:buChar char="•"/>
            </a:pPr>
            <a:r>
              <a:rPr lang="en-US" sz="1800" dirty="0">
                <a:solidFill>
                  <a:schemeClr val="tx1">
                    <a:lumMod val="85000"/>
                    <a:lumOff val="15000"/>
                  </a:schemeClr>
                </a:solidFill>
                <a:ea typeface="+mn-lt"/>
                <a:cs typeface="+mn-lt"/>
              </a:rPr>
              <a:t>The </a:t>
            </a:r>
            <a:r>
              <a:rPr lang="en-US" sz="1800" b="1" dirty="0">
                <a:solidFill>
                  <a:schemeClr val="tx1">
                    <a:lumMod val="85000"/>
                    <a:lumOff val="15000"/>
                  </a:schemeClr>
                </a:solidFill>
                <a:ea typeface="+mn-lt"/>
                <a:cs typeface="+mn-lt"/>
              </a:rPr>
              <a:t>Local Place Plan </a:t>
            </a:r>
            <a:r>
              <a:rPr lang="en-US" sz="1800" dirty="0">
                <a:solidFill>
                  <a:schemeClr val="tx1">
                    <a:lumMod val="85000"/>
                    <a:lumOff val="15000"/>
                  </a:schemeClr>
                </a:solidFill>
                <a:ea typeface="+mn-lt"/>
                <a:cs typeface="+mn-lt"/>
              </a:rPr>
              <a:t>was submitted to and accepted by Fife Council in June 2024. The </a:t>
            </a:r>
            <a:r>
              <a:rPr lang="en-US" sz="1800" b="1" dirty="0">
                <a:solidFill>
                  <a:schemeClr val="tx1">
                    <a:lumMod val="85000"/>
                    <a:lumOff val="15000"/>
                  </a:schemeClr>
                </a:solidFill>
                <a:ea typeface="+mn-lt"/>
                <a:cs typeface="+mn-lt"/>
              </a:rPr>
              <a:t>Community Action Plan</a:t>
            </a:r>
            <a:r>
              <a:rPr lang="en-US" sz="1800" dirty="0">
                <a:solidFill>
                  <a:schemeClr val="tx1">
                    <a:lumMod val="85000"/>
                    <a:lumOff val="15000"/>
                  </a:schemeClr>
                </a:solidFill>
                <a:ea typeface="+mn-lt"/>
                <a:cs typeface="+mn-lt"/>
              </a:rPr>
              <a:t> was collated from your 100+ inputs.</a:t>
            </a:r>
            <a:endParaRPr lang="en-GB" sz="1800" dirty="0">
              <a:solidFill>
                <a:schemeClr val="tx1">
                  <a:lumMod val="85000"/>
                  <a:lumOff val="15000"/>
                </a:schemeClr>
              </a:solidFill>
              <a:ea typeface="+mn-lt"/>
              <a:cs typeface="+mn-lt"/>
            </a:endParaRPr>
          </a:p>
          <a:p>
            <a:pPr>
              <a:buFont typeface="Arial"/>
              <a:buChar char="•"/>
            </a:pPr>
            <a:r>
              <a:rPr lang="en-US" sz="1800" b="1" dirty="0">
                <a:solidFill>
                  <a:schemeClr val="tx1">
                    <a:lumMod val="85000"/>
                    <a:lumOff val="15000"/>
                  </a:schemeClr>
                </a:solidFill>
                <a:ea typeface="+mn-lt"/>
                <a:cs typeface="+mn-lt"/>
              </a:rPr>
              <a:t>Community Resilience Team </a:t>
            </a:r>
            <a:r>
              <a:rPr lang="en-US" sz="1800" dirty="0">
                <a:solidFill>
                  <a:schemeClr val="tx1">
                    <a:lumMod val="85000"/>
                    <a:lumOff val="15000"/>
                  </a:schemeClr>
                </a:solidFill>
                <a:ea typeface="+mn-lt"/>
                <a:cs typeface="+mn-lt"/>
              </a:rPr>
              <a:t>– Dementia-friendly community training workshops, successful Big Picnic, strengthening community resilience framework, co-ordination of Warm Spaces for community to meet and eat.</a:t>
            </a:r>
            <a:endParaRPr lang="en-US" sz="1200" dirty="0">
              <a:solidFill>
                <a:schemeClr val="tx1">
                  <a:lumMod val="85000"/>
                  <a:lumOff val="15000"/>
                </a:schemeClr>
              </a:solidFill>
              <a:ea typeface="+mn-lt"/>
              <a:cs typeface="+mn-lt"/>
            </a:endParaRPr>
          </a:p>
          <a:p>
            <a:pPr>
              <a:buFont typeface="Arial"/>
              <a:buChar char="•"/>
            </a:pPr>
            <a:r>
              <a:rPr lang="en-US" sz="1800" b="1" dirty="0">
                <a:solidFill>
                  <a:schemeClr val="tx1">
                    <a:lumMod val="85000"/>
                    <a:lumOff val="15000"/>
                  </a:schemeClr>
                </a:solidFill>
                <a:ea typeface="+mn-lt"/>
                <a:cs typeface="+mn-lt"/>
              </a:rPr>
              <a:t>Largo Links Magazine </a:t>
            </a:r>
            <a:r>
              <a:rPr lang="en-US" sz="1800" dirty="0">
                <a:solidFill>
                  <a:schemeClr val="tx1">
                    <a:lumMod val="85000"/>
                    <a:lumOff val="15000"/>
                  </a:schemeClr>
                </a:solidFill>
                <a:ea typeface="+mn-lt"/>
                <a:cs typeface="+mn-lt"/>
              </a:rPr>
              <a:t>- four issues distributed this year to every home.</a:t>
            </a:r>
            <a:endParaRPr lang="en-GB" sz="1800" dirty="0">
              <a:solidFill>
                <a:schemeClr val="tx1">
                  <a:lumMod val="85000"/>
                  <a:lumOff val="15000"/>
                </a:schemeClr>
              </a:solidFill>
              <a:ea typeface="+mn-lt"/>
              <a:cs typeface="+mn-lt"/>
            </a:endParaRPr>
          </a:p>
          <a:p>
            <a:pPr>
              <a:buFont typeface="Arial"/>
              <a:buChar char="•"/>
            </a:pPr>
            <a:r>
              <a:rPr lang="en-US" sz="1800" b="1" dirty="0">
                <a:solidFill>
                  <a:schemeClr val="tx1">
                    <a:lumMod val="85000"/>
                    <a:lumOff val="15000"/>
                  </a:schemeClr>
                </a:solidFill>
                <a:ea typeface="+mn-lt"/>
                <a:cs typeface="+mn-lt"/>
              </a:rPr>
              <a:t>Largo Pier </a:t>
            </a:r>
            <a:r>
              <a:rPr lang="en-US" sz="1800" dirty="0">
                <a:solidFill>
                  <a:schemeClr val="tx1">
                    <a:lumMod val="85000"/>
                    <a:lumOff val="15000"/>
                  </a:schemeClr>
                </a:solidFill>
                <a:ea typeface="+mn-lt"/>
                <a:cs typeface="+mn-lt"/>
              </a:rPr>
              <a:t>reached a crossroads when it could not secure major funding. Community meeting held 29 Oct 2024.  Six years of tireless work by Chair Jimmy Simpson and his team of engineers, experts and fundraisers.</a:t>
            </a:r>
            <a:endParaRPr lang="en-GB" sz="1800" dirty="0">
              <a:solidFill>
                <a:schemeClr val="tx1">
                  <a:lumMod val="85000"/>
                  <a:lumOff val="15000"/>
                </a:schemeClr>
              </a:solidFill>
              <a:ea typeface="+mn-lt"/>
              <a:cs typeface="+mn-lt"/>
            </a:endParaRPr>
          </a:p>
          <a:p>
            <a:pPr>
              <a:buFont typeface="Arial"/>
              <a:buChar char="•"/>
            </a:pPr>
            <a:r>
              <a:rPr lang="en-US" sz="1800" b="1" dirty="0">
                <a:solidFill>
                  <a:schemeClr val="tx1">
                    <a:lumMod val="85000"/>
                    <a:lumOff val="15000"/>
                  </a:schemeClr>
                </a:solidFill>
                <a:ea typeface="+mn-lt"/>
                <a:cs typeface="+mn-lt"/>
              </a:rPr>
              <a:t>Assets and Access </a:t>
            </a:r>
            <a:r>
              <a:rPr lang="en-US" sz="1800" dirty="0">
                <a:solidFill>
                  <a:schemeClr val="tx1">
                    <a:lumMod val="85000"/>
                    <a:lumOff val="15000"/>
                  </a:schemeClr>
                </a:solidFill>
                <a:ea typeface="+mn-lt"/>
                <a:cs typeface="+mn-lt"/>
              </a:rPr>
              <a:t>– investigations on land ownership, the potential for affordable housing, identifying and securing important community assets, and accessible pathways within our community.</a:t>
            </a:r>
            <a:endParaRPr lang="en-GB" sz="1800" dirty="0">
              <a:solidFill>
                <a:schemeClr val="tx1">
                  <a:lumMod val="85000"/>
                  <a:lumOff val="15000"/>
                </a:schemeClr>
              </a:solidFill>
              <a:ea typeface="+mn-lt"/>
              <a:cs typeface="+mn-lt"/>
            </a:endParaRPr>
          </a:p>
          <a:p>
            <a:pPr>
              <a:buFont typeface="Arial"/>
              <a:buChar char="•"/>
            </a:pPr>
            <a:r>
              <a:rPr lang="en-US" sz="1800" b="1" dirty="0">
                <a:solidFill>
                  <a:schemeClr val="tx1">
                    <a:lumMod val="85000"/>
                    <a:lumOff val="15000"/>
                  </a:schemeClr>
                </a:solidFill>
                <a:ea typeface="+mn-lt"/>
                <a:cs typeface="+mn-lt"/>
              </a:rPr>
              <a:t>Marketing and Comms </a:t>
            </a:r>
            <a:r>
              <a:rPr lang="en-US" sz="1800" dirty="0">
                <a:solidFill>
                  <a:schemeClr val="tx1">
                    <a:lumMod val="85000"/>
                    <a:lumOff val="15000"/>
                  </a:schemeClr>
                </a:solidFill>
                <a:ea typeface="+mn-lt"/>
                <a:cs typeface="+mn-lt"/>
              </a:rPr>
              <a:t>– </a:t>
            </a:r>
            <a:r>
              <a:rPr lang="en-GB" sz="1800" dirty="0">
                <a:solidFill>
                  <a:schemeClr val="tx1">
                    <a:lumMod val="85000"/>
                    <a:lumOff val="15000"/>
                  </a:schemeClr>
                </a:solidFill>
                <a:ea typeface="+mn-lt"/>
                <a:cs typeface="+mn-lt"/>
              </a:rPr>
              <a:t>regular newsletters via email and Facebook on all things within the Largo Area, written and distributed by our Development Officer, Priya.</a:t>
            </a:r>
          </a:p>
          <a:p>
            <a:pPr>
              <a:buFont typeface="Arial"/>
              <a:buChar char="•"/>
            </a:pPr>
            <a:r>
              <a:rPr lang="en-US" sz="1800" b="1" dirty="0">
                <a:solidFill>
                  <a:schemeClr val="tx1">
                    <a:lumMod val="85000"/>
                    <a:lumOff val="15000"/>
                  </a:schemeClr>
                </a:solidFill>
                <a:ea typeface="+mn-lt"/>
                <a:cs typeface="+mn-lt"/>
              </a:rPr>
              <a:t>Equity and Inclusion </a:t>
            </a:r>
            <a:r>
              <a:rPr lang="en-US" sz="1800" dirty="0">
                <a:solidFill>
                  <a:schemeClr val="tx1">
                    <a:lumMod val="85000"/>
                    <a:lumOff val="15000"/>
                  </a:schemeClr>
                </a:solidFill>
                <a:ea typeface="+mn-lt"/>
                <a:cs typeface="+mn-lt"/>
              </a:rPr>
              <a:t>- Changing Places Toilet and beach wheelchair projects up and running.</a:t>
            </a:r>
            <a:endParaRPr lang="en-GB" sz="1800" dirty="0">
              <a:solidFill>
                <a:schemeClr val="tx1">
                  <a:lumMod val="85000"/>
                  <a:lumOff val="15000"/>
                </a:schemeClr>
              </a:solidFill>
              <a:ea typeface="+mn-lt"/>
              <a:cs typeface="+mn-lt"/>
            </a:endParaRPr>
          </a:p>
          <a:p>
            <a:pPr>
              <a:buFont typeface="Arial"/>
              <a:buChar char="•"/>
            </a:pPr>
            <a:r>
              <a:rPr lang="en-US" sz="1800" b="1" dirty="0">
                <a:solidFill>
                  <a:schemeClr val="tx1">
                    <a:lumMod val="85000"/>
                    <a:lumOff val="15000"/>
                  </a:schemeClr>
                </a:solidFill>
                <a:ea typeface="+mn-lt"/>
                <a:cs typeface="+mn-lt"/>
              </a:rPr>
              <a:t>Friends of Largo Bay </a:t>
            </a:r>
            <a:r>
              <a:rPr lang="en-US" sz="1800" dirty="0">
                <a:solidFill>
                  <a:schemeClr val="tx1">
                    <a:lumMod val="85000"/>
                    <a:lumOff val="15000"/>
                  </a:schemeClr>
                </a:solidFill>
                <a:ea typeface="+mn-lt"/>
                <a:cs typeface="+mn-lt"/>
              </a:rPr>
              <a:t>– focus on art and education, biodiversity monitoring and environmental action - activities well supported by local residents, including regular beach cleans and </a:t>
            </a:r>
            <a:r>
              <a:rPr lang="en-GB" sz="1800" dirty="0">
                <a:solidFill>
                  <a:schemeClr val="tx1">
                    <a:lumMod val="85000"/>
                    <a:lumOff val="15000"/>
                  </a:schemeClr>
                </a:solidFill>
                <a:ea typeface="+mn-lt"/>
                <a:cs typeface="+mn-lt"/>
              </a:rPr>
              <a:t>beach litter surveys.</a:t>
            </a:r>
          </a:p>
          <a:p>
            <a:pPr>
              <a:buFont typeface="Arial"/>
              <a:buChar char="•"/>
            </a:pPr>
            <a:r>
              <a:rPr lang="en-GB" sz="1800" dirty="0">
                <a:solidFill>
                  <a:schemeClr val="tx1">
                    <a:lumMod val="85000"/>
                    <a:lumOff val="15000"/>
                  </a:schemeClr>
                </a:solidFill>
                <a:ea typeface="+mn-lt"/>
                <a:cs typeface="+mn-lt"/>
              </a:rPr>
              <a:t>A detailed report will be available on our website soon and in the Largo Links in the spring</a:t>
            </a:r>
          </a:p>
        </p:txBody>
      </p:sp>
      <p:sp>
        <p:nvSpPr>
          <p:cNvPr id="23" name="Freeform: Shape 22">
            <a:extLst>
              <a:ext uri="{FF2B5EF4-FFF2-40B4-BE49-F238E27FC236}">
                <a16:creationId xmlns:a16="http://schemas.microsoft.com/office/drawing/2014/main" id="{E73AEDFC-F95C-BB9D-A70D-E7314DEFC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5B0B0007-241B-0661-DA79-7AB2D210CB26}"/>
              </a:ext>
            </a:extLst>
          </p:cNvPr>
          <p:cNvSpPr>
            <a:spLocks noGrp="1"/>
          </p:cNvSpPr>
          <p:nvPr>
            <p:ph type="sldNum" sz="quarter" idx="12"/>
          </p:nvPr>
        </p:nvSpPr>
        <p:spPr>
          <a:xfrm>
            <a:off x="8610600" y="6356350"/>
            <a:ext cx="2743200" cy="365125"/>
          </a:xfrm>
        </p:spPr>
        <p:txBody>
          <a:bodyPr>
            <a:normAutofit/>
          </a:bodyPr>
          <a:lstStyle/>
          <a:p>
            <a:pPr>
              <a:spcAft>
                <a:spcPts val="600"/>
              </a:spcAft>
            </a:pPr>
            <a:fld id="{0ECEA138-2E79-6B4C-8890-E3A8293B9828}" type="slidenum">
              <a:rPr lang="en-US" sz="1000"/>
              <a:pPr>
                <a:spcAft>
                  <a:spcPts val="600"/>
                </a:spcAft>
              </a:pPr>
              <a:t>9</a:t>
            </a:fld>
            <a:endParaRPr lang="en-US" sz="1000"/>
          </a:p>
        </p:txBody>
      </p:sp>
    </p:spTree>
    <p:extLst>
      <p:ext uri="{BB962C8B-B14F-4D97-AF65-F5344CB8AC3E}">
        <p14:creationId xmlns:p14="http://schemas.microsoft.com/office/powerpoint/2010/main" val="1477584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3ACA-DA9A-03F0-0006-1DE29D9BCBB4}"/>
              </a:ext>
            </a:extLst>
          </p:cNvPr>
          <p:cNvSpPr>
            <a:spLocks noGrp="1"/>
          </p:cNvSpPr>
          <p:nvPr>
            <p:ph type="title"/>
          </p:nvPr>
        </p:nvSpPr>
        <p:spPr>
          <a:xfrm>
            <a:off x="838200" y="365126"/>
            <a:ext cx="10515600" cy="663576"/>
          </a:xfrm>
        </p:spPr>
        <p:txBody>
          <a:bodyPr>
            <a:normAutofit fontScale="90000"/>
          </a:bodyPr>
          <a:lstStyle/>
          <a:p>
            <a:pPr algn="ctr"/>
            <a:r>
              <a:rPr lang="en-US"/>
              <a:t>Our People in Pictures</a:t>
            </a:r>
          </a:p>
        </p:txBody>
      </p:sp>
      <p:sp>
        <p:nvSpPr>
          <p:cNvPr id="4" name="Date Placeholder 3">
            <a:extLst>
              <a:ext uri="{FF2B5EF4-FFF2-40B4-BE49-F238E27FC236}">
                <a16:creationId xmlns:a16="http://schemas.microsoft.com/office/drawing/2014/main" id="{8B9E66BC-9A90-0FF2-3220-F9ACAB83BBC4}"/>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35BA0F56-E297-80E8-374D-A34790ED4DB5}"/>
              </a:ext>
            </a:extLst>
          </p:cNvPr>
          <p:cNvSpPr>
            <a:spLocks noGrp="1"/>
          </p:cNvSpPr>
          <p:nvPr>
            <p:ph type="sldNum" sz="quarter" idx="12"/>
          </p:nvPr>
        </p:nvSpPr>
        <p:spPr/>
        <p:txBody>
          <a:bodyPr/>
          <a:lstStyle/>
          <a:p>
            <a:fld id="{0ECEA138-2E79-6B4C-8890-E3A8293B9828}" type="slidenum">
              <a:rPr lang="en-US" smtClean="0"/>
              <a:t>10</a:t>
            </a:fld>
            <a:endParaRPr lang="en-US"/>
          </a:p>
        </p:txBody>
      </p:sp>
      <p:pic>
        <p:nvPicPr>
          <p:cNvPr id="6" name="Picture 5" descr="A collage of people and a group of people&#10;&#10;Description automatically generated">
            <a:extLst>
              <a:ext uri="{FF2B5EF4-FFF2-40B4-BE49-F238E27FC236}">
                <a16:creationId xmlns:a16="http://schemas.microsoft.com/office/drawing/2014/main" id="{310A6E34-AD7E-96D9-983F-BA9F4E6A80EA}"/>
              </a:ext>
            </a:extLst>
          </p:cNvPr>
          <p:cNvPicPr>
            <a:picLocks noChangeAspect="1"/>
          </p:cNvPicPr>
          <p:nvPr/>
        </p:nvPicPr>
        <p:blipFill>
          <a:blip r:embed="rId2"/>
          <a:stretch>
            <a:fillRect/>
          </a:stretch>
        </p:blipFill>
        <p:spPr>
          <a:xfrm>
            <a:off x="571500" y="1022350"/>
            <a:ext cx="6635750" cy="5342466"/>
          </a:xfrm>
          <a:prstGeom prst="rect">
            <a:avLst/>
          </a:prstGeom>
        </p:spPr>
      </p:pic>
      <p:pic>
        <p:nvPicPr>
          <p:cNvPr id="15" name="Picture 14" descr="A person smiling at the camera&#10;&#10;Description automatically generated">
            <a:extLst>
              <a:ext uri="{FF2B5EF4-FFF2-40B4-BE49-F238E27FC236}">
                <a16:creationId xmlns:a16="http://schemas.microsoft.com/office/drawing/2014/main" id="{56213E10-9763-2C44-FDDD-41552BF4F792}"/>
              </a:ext>
            </a:extLst>
          </p:cNvPr>
          <p:cNvPicPr>
            <a:picLocks noChangeAspect="1"/>
          </p:cNvPicPr>
          <p:nvPr/>
        </p:nvPicPr>
        <p:blipFill>
          <a:blip r:embed="rId3"/>
          <a:stretch>
            <a:fillRect/>
          </a:stretch>
        </p:blipFill>
        <p:spPr>
          <a:xfrm>
            <a:off x="9825580" y="1012663"/>
            <a:ext cx="1988950" cy="2428069"/>
          </a:xfrm>
          <a:prstGeom prst="rect">
            <a:avLst/>
          </a:prstGeom>
        </p:spPr>
      </p:pic>
      <p:pic>
        <p:nvPicPr>
          <p:cNvPr id="17" name="Picture 16" descr="A person wearing a hat and sunglasses&#10;&#10;Description automatically generated">
            <a:extLst>
              <a:ext uri="{FF2B5EF4-FFF2-40B4-BE49-F238E27FC236}">
                <a16:creationId xmlns:a16="http://schemas.microsoft.com/office/drawing/2014/main" id="{BEBF1E69-78E0-D80A-543F-413FCC770993}"/>
              </a:ext>
            </a:extLst>
          </p:cNvPr>
          <p:cNvPicPr>
            <a:picLocks noChangeAspect="1"/>
          </p:cNvPicPr>
          <p:nvPr/>
        </p:nvPicPr>
        <p:blipFill>
          <a:blip r:embed="rId4"/>
          <a:stretch>
            <a:fillRect/>
          </a:stretch>
        </p:blipFill>
        <p:spPr>
          <a:xfrm>
            <a:off x="9657865" y="3239550"/>
            <a:ext cx="2162338" cy="2897377"/>
          </a:xfrm>
          <a:prstGeom prst="rect">
            <a:avLst/>
          </a:prstGeom>
        </p:spPr>
      </p:pic>
      <p:pic>
        <p:nvPicPr>
          <p:cNvPr id="19" name="Picture 18" descr="A group of people taking a selfie&#10;&#10;Description automatically generated">
            <a:extLst>
              <a:ext uri="{FF2B5EF4-FFF2-40B4-BE49-F238E27FC236}">
                <a16:creationId xmlns:a16="http://schemas.microsoft.com/office/drawing/2014/main" id="{19DB4FC3-1FE0-CB1A-53C4-448FE212C122}"/>
              </a:ext>
            </a:extLst>
          </p:cNvPr>
          <p:cNvPicPr>
            <a:picLocks noChangeAspect="1"/>
          </p:cNvPicPr>
          <p:nvPr/>
        </p:nvPicPr>
        <p:blipFill>
          <a:blip r:embed="rId5"/>
          <a:stretch>
            <a:fillRect/>
          </a:stretch>
        </p:blipFill>
        <p:spPr>
          <a:xfrm>
            <a:off x="6276408" y="3949889"/>
            <a:ext cx="3552502" cy="2419510"/>
          </a:xfrm>
          <a:prstGeom prst="rect">
            <a:avLst/>
          </a:prstGeom>
        </p:spPr>
      </p:pic>
      <p:pic>
        <p:nvPicPr>
          <p:cNvPr id="21" name="Picture 20" descr="Two people on a boat&#10;&#10;Description automatically generated">
            <a:extLst>
              <a:ext uri="{FF2B5EF4-FFF2-40B4-BE49-F238E27FC236}">
                <a16:creationId xmlns:a16="http://schemas.microsoft.com/office/drawing/2014/main" id="{FD93FE5A-0700-4F82-11D5-44005645B744}"/>
              </a:ext>
            </a:extLst>
          </p:cNvPr>
          <p:cNvPicPr>
            <a:picLocks noChangeAspect="1"/>
          </p:cNvPicPr>
          <p:nvPr/>
        </p:nvPicPr>
        <p:blipFill>
          <a:blip r:embed="rId6"/>
          <a:stretch>
            <a:fillRect/>
          </a:stretch>
        </p:blipFill>
        <p:spPr>
          <a:xfrm>
            <a:off x="7069729" y="1019498"/>
            <a:ext cx="2740779" cy="2184293"/>
          </a:xfrm>
          <a:prstGeom prst="rect">
            <a:avLst/>
          </a:prstGeom>
        </p:spPr>
      </p:pic>
    </p:spTree>
    <p:extLst>
      <p:ext uri="{BB962C8B-B14F-4D97-AF65-F5344CB8AC3E}">
        <p14:creationId xmlns:p14="http://schemas.microsoft.com/office/powerpoint/2010/main" val="3220271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D9D7D-6E8C-235E-4360-9C88B59E191F}"/>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a:solidFill>
                  <a:srgbClr val="FFFFFF"/>
                </a:solidFill>
                <a:latin typeface="+mj-lt"/>
                <a:ea typeface="+mj-ea"/>
                <a:cs typeface="+mj-cs"/>
              </a:rPr>
              <a:t>Our People In Pictures</a:t>
            </a:r>
          </a:p>
        </p:txBody>
      </p:sp>
      <p:pic>
        <p:nvPicPr>
          <p:cNvPr id="3" name="Picture 2" descr="A collage of people in different activities&#10;&#10;Description automatically generated">
            <a:extLst>
              <a:ext uri="{FF2B5EF4-FFF2-40B4-BE49-F238E27FC236}">
                <a16:creationId xmlns:a16="http://schemas.microsoft.com/office/drawing/2014/main" id="{C6DC390E-11AC-377B-FE00-883DF601CEC1}"/>
              </a:ext>
            </a:extLst>
          </p:cNvPr>
          <p:cNvPicPr>
            <a:picLocks noChangeAspect="1"/>
          </p:cNvPicPr>
          <p:nvPr/>
        </p:nvPicPr>
        <p:blipFill>
          <a:blip r:embed="rId2"/>
          <a:srcRect t="10541" r="1" b="23281"/>
          <a:stretch/>
        </p:blipFill>
        <p:spPr>
          <a:xfrm>
            <a:off x="317636" y="321734"/>
            <a:ext cx="3797570" cy="2010551"/>
          </a:xfrm>
          <a:prstGeom prst="rect">
            <a:avLst/>
          </a:prstGeom>
        </p:spPr>
      </p:pic>
      <p:pic>
        <p:nvPicPr>
          <p:cNvPr id="13" name="Picture 12" descr="A group of people sitting at a table&#10;&#10;Description automatically generated">
            <a:extLst>
              <a:ext uri="{FF2B5EF4-FFF2-40B4-BE49-F238E27FC236}">
                <a16:creationId xmlns:a16="http://schemas.microsoft.com/office/drawing/2014/main" id="{3C085938-DBF8-CA25-5C0E-1881DA8ED5CF}"/>
              </a:ext>
            </a:extLst>
          </p:cNvPr>
          <p:cNvPicPr>
            <a:picLocks noChangeAspect="1"/>
          </p:cNvPicPr>
          <p:nvPr/>
        </p:nvPicPr>
        <p:blipFill>
          <a:blip r:embed="rId3"/>
          <a:srcRect t="29817" r="-2" b="30382"/>
          <a:stretch/>
        </p:blipFill>
        <p:spPr>
          <a:xfrm>
            <a:off x="317634" y="2422097"/>
            <a:ext cx="3794760" cy="2013804"/>
          </a:xfrm>
          <a:prstGeom prst="rect">
            <a:avLst/>
          </a:prstGeom>
        </p:spPr>
      </p:pic>
      <p:pic>
        <p:nvPicPr>
          <p:cNvPr id="8" name="Picture 7" descr="A group of women sitting at a table&#10;&#10;Description automatically generated">
            <a:extLst>
              <a:ext uri="{FF2B5EF4-FFF2-40B4-BE49-F238E27FC236}">
                <a16:creationId xmlns:a16="http://schemas.microsoft.com/office/drawing/2014/main" id="{3A1AD7E8-7C6E-127B-0EC4-8AE735EF8859}"/>
              </a:ext>
            </a:extLst>
          </p:cNvPr>
          <p:cNvPicPr>
            <a:picLocks noChangeAspect="1"/>
          </p:cNvPicPr>
          <p:nvPr/>
        </p:nvPicPr>
        <p:blipFill>
          <a:blip r:embed="rId4"/>
          <a:srcRect l="28070" r="2726" b="-3"/>
          <a:stretch/>
        </p:blipFill>
        <p:spPr>
          <a:xfrm>
            <a:off x="4202549" y="321732"/>
            <a:ext cx="3793472" cy="4111323"/>
          </a:xfrm>
          <a:prstGeom prst="rect">
            <a:avLst/>
          </a:prstGeom>
        </p:spPr>
      </p:pic>
      <p:pic>
        <p:nvPicPr>
          <p:cNvPr id="9" name="Content Placeholder 8" descr="A group of people walking on a rocky beach&#10;&#10;Description automatically generated">
            <a:extLst>
              <a:ext uri="{FF2B5EF4-FFF2-40B4-BE49-F238E27FC236}">
                <a16:creationId xmlns:a16="http://schemas.microsoft.com/office/drawing/2014/main" id="{63609375-04AA-B8FE-F60A-7F9C700A2765}"/>
              </a:ext>
            </a:extLst>
          </p:cNvPr>
          <p:cNvPicPr>
            <a:picLocks noChangeAspect="1"/>
          </p:cNvPicPr>
          <p:nvPr/>
        </p:nvPicPr>
        <p:blipFill>
          <a:blip r:embed="rId5"/>
          <a:srcRect l="13164" r="-3" b="-3"/>
          <a:stretch/>
        </p:blipFill>
        <p:spPr>
          <a:xfrm>
            <a:off x="8086176" y="321733"/>
            <a:ext cx="3797984" cy="4111321"/>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pic>
        <p:nvPicPr>
          <p:cNvPr id="14" name="Content Placeholder 13" descr="A group of people in a room&#10;&#10;Description automatically generated">
            <a:extLst>
              <a:ext uri="{FF2B5EF4-FFF2-40B4-BE49-F238E27FC236}">
                <a16:creationId xmlns:a16="http://schemas.microsoft.com/office/drawing/2014/main" id="{E05EF4DC-BE84-C605-7898-FE78FFFC2945}"/>
              </a:ext>
            </a:extLst>
          </p:cNvPr>
          <p:cNvPicPr>
            <a:picLocks noGrp="1" noChangeAspect="1"/>
          </p:cNvPicPr>
          <p:nvPr>
            <p:ph sz="quarter" idx="4"/>
          </p:nvPr>
        </p:nvPicPr>
        <p:blipFill>
          <a:blip r:embed="rId6"/>
          <a:srcRect t="24579" r="1" b="22440"/>
          <a:stretch/>
        </p:blipFill>
        <p:spPr>
          <a:xfrm>
            <a:off x="317634" y="4525715"/>
            <a:ext cx="3794760" cy="2010551"/>
          </a:xfrm>
          <a:prstGeom prst="rect">
            <a:avLst/>
          </a:prstGeom>
        </p:spPr>
      </p:pic>
      <p:sp>
        <p:nvSpPr>
          <p:cNvPr id="4" name="Date Placeholder 3">
            <a:extLst>
              <a:ext uri="{FF2B5EF4-FFF2-40B4-BE49-F238E27FC236}">
                <a16:creationId xmlns:a16="http://schemas.microsoft.com/office/drawing/2014/main" id="{722B24DA-D1C7-A219-C704-A6CCD559B70A}"/>
              </a:ext>
            </a:extLst>
          </p:cNvPr>
          <p:cNvSpPr>
            <a:spLocks noGrp="1"/>
          </p:cNvSpPr>
          <p:nvPr>
            <p:ph type="dt" sz="half" idx="10"/>
          </p:nvPr>
        </p:nvSpPr>
        <p:spPr>
          <a:xfrm>
            <a:off x="317635" y="6536267"/>
            <a:ext cx="2743200" cy="306928"/>
          </a:xfrm>
        </p:spPr>
        <p:txBody>
          <a:bodyPr vert="horz" lIns="91440" tIns="45720" rIns="91440" bIns="45720" rtlCol="0" anchor="ctr">
            <a:normAutofit/>
          </a:bodyPr>
          <a:lstStyle/>
          <a:p>
            <a:endParaRPr lang="en-US">
              <a:solidFill>
                <a:schemeClr val="tx1">
                  <a:lumMod val="75000"/>
                  <a:lumOff val="25000"/>
                </a:schemeClr>
              </a:solidFill>
            </a:endParaRPr>
          </a:p>
        </p:txBody>
      </p:sp>
      <p:sp>
        <p:nvSpPr>
          <p:cNvPr id="5" name="Slide Number Placeholder 4">
            <a:extLst>
              <a:ext uri="{FF2B5EF4-FFF2-40B4-BE49-F238E27FC236}">
                <a16:creationId xmlns:a16="http://schemas.microsoft.com/office/drawing/2014/main" id="{4390594A-E72B-C219-41B0-9873DE5D85D8}"/>
              </a:ext>
            </a:extLst>
          </p:cNvPr>
          <p:cNvSpPr>
            <a:spLocks noGrp="1"/>
          </p:cNvSpPr>
          <p:nvPr>
            <p:ph type="sldNum" sz="quarter" idx="12"/>
          </p:nvPr>
        </p:nvSpPr>
        <p:spPr>
          <a:xfrm>
            <a:off x="9057372" y="6536267"/>
            <a:ext cx="2743200" cy="306928"/>
          </a:xfrm>
        </p:spPr>
        <p:txBody>
          <a:bodyPr vert="horz" lIns="91440" tIns="45720" rIns="91440" bIns="45720" rtlCol="0" anchor="ctr">
            <a:normAutofit/>
          </a:bodyPr>
          <a:lstStyle/>
          <a:p>
            <a:pPr>
              <a:spcAft>
                <a:spcPts val="600"/>
              </a:spcAft>
            </a:pPr>
            <a:fld id="{0ECEA138-2E79-6B4C-8890-E3A8293B9828}" type="slidenum">
              <a:rPr lang="en-US">
                <a:solidFill>
                  <a:schemeClr val="tx1">
                    <a:lumMod val="75000"/>
                    <a:lumOff val="25000"/>
                  </a:schemeClr>
                </a:solidFill>
              </a:rPr>
              <a:pPr>
                <a:spcAft>
                  <a:spcPts val="600"/>
                </a:spcAft>
              </a:pPr>
              <a:t>11</a:t>
            </a:fld>
            <a:endParaRPr lang="en-US">
              <a:solidFill>
                <a:schemeClr val="tx1">
                  <a:lumMod val="75000"/>
                  <a:lumOff val="25000"/>
                </a:schemeClr>
              </a:solidFill>
            </a:endParaRPr>
          </a:p>
        </p:txBody>
      </p:sp>
      <p:sp>
        <p:nvSpPr>
          <p:cNvPr id="6" name="TextBox 5">
            <a:extLst>
              <a:ext uri="{FF2B5EF4-FFF2-40B4-BE49-F238E27FC236}">
                <a16:creationId xmlns:a16="http://schemas.microsoft.com/office/drawing/2014/main" id="{4471F1A6-A87C-7D0B-8F38-020E1F8E83F8}"/>
              </a:ext>
            </a:extLst>
          </p:cNvPr>
          <p:cNvSpPr txBox="1"/>
          <p:nvPr/>
        </p:nvSpPr>
        <p:spPr>
          <a:xfrm>
            <a:off x="4202549" y="4525715"/>
            <a:ext cx="7230439" cy="769441"/>
          </a:xfrm>
          <a:prstGeom prst="rect">
            <a:avLst/>
          </a:prstGeom>
          <a:noFill/>
        </p:spPr>
        <p:txBody>
          <a:bodyPr wrap="square" rtlCol="0">
            <a:spAutoFit/>
          </a:bodyPr>
          <a:lstStyle/>
          <a:p>
            <a:r>
              <a:rPr lang="en-US" sz="4400" dirty="0"/>
              <a:t>Our people in pictures</a:t>
            </a:r>
          </a:p>
        </p:txBody>
      </p:sp>
    </p:spTree>
    <p:extLst>
      <p:ext uri="{BB962C8B-B14F-4D97-AF65-F5344CB8AC3E}">
        <p14:creationId xmlns:p14="http://schemas.microsoft.com/office/powerpoint/2010/main" val="2459790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3ACA-DA9A-03F0-0006-1DE29D9BCBB4}"/>
              </a:ext>
            </a:extLst>
          </p:cNvPr>
          <p:cNvSpPr>
            <a:spLocks noGrp="1"/>
          </p:cNvSpPr>
          <p:nvPr>
            <p:ph type="title"/>
          </p:nvPr>
        </p:nvSpPr>
        <p:spPr>
          <a:xfrm>
            <a:off x="838200" y="365126"/>
            <a:ext cx="10515600" cy="663576"/>
          </a:xfrm>
        </p:spPr>
        <p:txBody>
          <a:bodyPr>
            <a:normAutofit fontScale="90000"/>
          </a:bodyPr>
          <a:lstStyle/>
          <a:p>
            <a:pPr algn="ctr"/>
            <a:r>
              <a:rPr lang="en-US"/>
              <a:t>Our People in Pictures</a:t>
            </a:r>
          </a:p>
        </p:txBody>
      </p:sp>
      <p:sp>
        <p:nvSpPr>
          <p:cNvPr id="4" name="Date Placeholder 3">
            <a:extLst>
              <a:ext uri="{FF2B5EF4-FFF2-40B4-BE49-F238E27FC236}">
                <a16:creationId xmlns:a16="http://schemas.microsoft.com/office/drawing/2014/main" id="{8B9E66BC-9A90-0FF2-3220-F9ACAB83BBC4}"/>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35BA0F56-E297-80E8-374D-A34790ED4DB5}"/>
              </a:ext>
            </a:extLst>
          </p:cNvPr>
          <p:cNvSpPr>
            <a:spLocks noGrp="1"/>
          </p:cNvSpPr>
          <p:nvPr>
            <p:ph type="sldNum" sz="quarter" idx="12"/>
          </p:nvPr>
        </p:nvSpPr>
        <p:spPr/>
        <p:txBody>
          <a:bodyPr/>
          <a:lstStyle/>
          <a:p>
            <a:fld id="{0ECEA138-2E79-6B4C-8890-E3A8293B9828}" type="slidenum">
              <a:rPr lang="en-US" smtClean="0"/>
              <a:t>12</a:t>
            </a:fld>
            <a:endParaRPr lang="en-US"/>
          </a:p>
        </p:txBody>
      </p:sp>
      <p:pic>
        <p:nvPicPr>
          <p:cNvPr id="3" name="Picture 2" descr="A collage of people on bikes&#10;&#10;Description automatically generated">
            <a:extLst>
              <a:ext uri="{FF2B5EF4-FFF2-40B4-BE49-F238E27FC236}">
                <a16:creationId xmlns:a16="http://schemas.microsoft.com/office/drawing/2014/main" id="{D544BB3E-240C-718B-0A91-A95A819AE247}"/>
              </a:ext>
            </a:extLst>
          </p:cNvPr>
          <p:cNvPicPr>
            <a:picLocks noChangeAspect="1"/>
          </p:cNvPicPr>
          <p:nvPr/>
        </p:nvPicPr>
        <p:blipFill>
          <a:blip r:embed="rId2"/>
          <a:stretch>
            <a:fillRect/>
          </a:stretch>
        </p:blipFill>
        <p:spPr>
          <a:xfrm>
            <a:off x="6133770" y="1336522"/>
            <a:ext cx="6039116" cy="4762475"/>
          </a:xfrm>
          <a:prstGeom prst="rect">
            <a:avLst/>
          </a:prstGeom>
        </p:spPr>
      </p:pic>
      <p:pic>
        <p:nvPicPr>
          <p:cNvPr id="6" name="Picture 5" descr="A collage of people at a picnic&#10;&#10;Description automatically generated">
            <a:extLst>
              <a:ext uri="{FF2B5EF4-FFF2-40B4-BE49-F238E27FC236}">
                <a16:creationId xmlns:a16="http://schemas.microsoft.com/office/drawing/2014/main" id="{BF381519-24BD-3058-D3D3-8DCEB955AC4B}"/>
              </a:ext>
            </a:extLst>
          </p:cNvPr>
          <p:cNvPicPr>
            <a:picLocks noChangeAspect="1"/>
          </p:cNvPicPr>
          <p:nvPr/>
        </p:nvPicPr>
        <p:blipFill>
          <a:blip r:embed="rId3"/>
          <a:stretch>
            <a:fillRect/>
          </a:stretch>
        </p:blipFill>
        <p:spPr>
          <a:xfrm>
            <a:off x="168636" y="1313043"/>
            <a:ext cx="6042624" cy="4775390"/>
          </a:xfrm>
          <a:prstGeom prst="rect">
            <a:avLst/>
          </a:prstGeom>
        </p:spPr>
      </p:pic>
    </p:spTree>
    <p:extLst>
      <p:ext uri="{BB962C8B-B14F-4D97-AF65-F5344CB8AC3E}">
        <p14:creationId xmlns:p14="http://schemas.microsoft.com/office/powerpoint/2010/main" val="1810441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65642-4D40-6F5C-70A6-8AB98354E46C}"/>
              </a:ext>
            </a:extLst>
          </p:cNvPr>
          <p:cNvSpPr>
            <a:spLocks noGrp="1"/>
          </p:cNvSpPr>
          <p:nvPr>
            <p:ph type="title"/>
          </p:nvPr>
        </p:nvSpPr>
        <p:spPr>
          <a:xfrm>
            <a:off x="757701" y="219759"/>
            <a:ext cx="10515600" cy="1325563"/>
          </a:xfrm>
        </p:spPr>
        <p:txBody>
          <a:bodyPr/>
          <a:lstStyle/>
          <a:p>
            <a:r>
              <a:rPr lang="en-US" dirty="0">
                <a:ea typeface="Calibri Light"/>
                <a:cs typeface="Calibri Light"/>
              </a:rPr>
              <a:t>Assets and Access Group 2025 </a:t>
            </a:r>
            <a:endParaRPr lang="en-US" dirty="0"/>
          </a:p>
        </p:txBody>
      </p:sp>
      <p:sp>
        <p:nvSpPr>
          <p:cNvPr id="3" name="Content Placeholder 2">
            <a:extLst>
              <a:ext uri="{FF2B5EF4-FFF2-40B4-BE49-F238E27FC236}">
                <a16:creationId xmlns:a16="http://schemas.microsoft.com/office/drawing/2014/main" id="{33EE4B85-0DBD-8806-ED24-A0913BF1E3A5}"/>
              </a:ext>
            </a:extLst>
          </p:cNvPr>
          <p:cNvSpPr>
            <a:spLocks noGrp="1"/>
          </p:cNvSpPr>
          <p:nvPr>
            <p:ph idx="1"/>
          </p:nvPr>
        </p:nvSpPr>
        <p:spPr>
          <a:xfrm>
            <a:off x="744416" y="1437591"/>
            <a:ext cx="10515600" cy="510858"/>
          </a:xfrm>
        </p:spPr>
        <p:txBody>
          <a:bodyPr vert="horz" lIns="91440" tIns="45720" rIns="91440" bIns="45720" rtlCol="0" anchor="t">
            <a:normAutofit/>
          </a:bodyPr>
          <a:lstStyle/>
          <a:p>
            <a:pPr marL="0" indent="0">
              <a:buNone/>
            </a:pPr>
            <a:r>
              <a:rPr lang="en-US" dirty="0">
                <a:ea typeface="Calibri" panose="020F0502020204030204"/>
                <a:cs typeface="Calibri" panose="020F0502020204030204"/>
              </a:rPr>
              <a:t>Looking at the 'Action plan'  our 4 items of focus were ...</a:t>
            </a:r>
          </a:p>
          <a:p>
            <a:pPr marL="0" indent="0">
              <a:buNone/>
            </a:pPr>
            <a:endParaRPr lang="en-US" dirty="0"/>
          </a:p>
        </p:txBody>
      </p:sp>
      <p:sp>
        <p:nvSpPr>
          <p:cNvPr id="4" name="Date Placeholder 3">
            <a:extLst>
              <a:ext uri="{FF2B5EF4-FFF2-40B4-BE49-F238E27FC236}">
                <a16:creationId xmlns:a16="http://schemas.microsoft.com/office/drawing/2014/main" id="{F283B04C-E99F-3CB9-3692-9A4247B8AFEA}"/>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7A081638-44AE-57BD-261C-CB1E1AC23340}"/>
              </a:ext>
            </a:extLst>
          </p:cNvPr>
          <p:cNvSpPr>
            <a:spLocks noGrp="1"/>
          </p:cNvSpPr>
          <p:nvPr>
            <p:ph type="sldNum" sz="quarter" idx="12"/>
          </p:nvPr>
        </p:nvSpPr>
        <p:spPr/>
        <p:txBody>
          <a:bodyPr/>
          <a:lstStyle/>
          <a:p>
            <a:fld id="{0ECEA138-2E79-6B4C-8890-E3A8293B9828}" type="slidenum">
              <a:rPr lang="en-US" smtClean="0"/>
              <a:t>13</a:t>
            </a:fld>
            <a:endParaRPr lang="en-US"/>
          </a:p>
        </p:txBody>
      </p:sp>
      <p:sp>
        <p:nvSpPr>
          <p:cNvPr id="7" name="Content Placeholder 2">
            <a:extLst>
              <a:ext uri="{FF2B5EF4-FFF2-40B4-BE49-F238E27FC236}">
                <a16:creationId xmlns:a16="http://schemas.microsoft.com/office/drawing/2014/main" id="{2C1CC208-49D2-BC84-3455-7F772D34451B}"/>
              </a:ext>
            </a:extLst>
          </p:cNvPr>
          <p:cNvSpPr txBox="1">
            <a:spLocks/>
          </p:cNvSpPr>
          <p:nvPr/>
        </p:nvSpPr>
        <p:spPr>
          <a:xfrm>
            <a:off x="697914" y="4319905"/>
            <a:ext cx="4794739" cy="17029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ea typeface="Calibri" panose="020F0502020204030204"/>
                <a:cs typeface="Calibri" panose="020F0502020204030204"/>
              </a:rPr>
              <a:t>3. Safe and Sound Spaces </a:t>
            </a:r>
          </a:p>
          <a:p>
            <a:pPr marL="0" indent="0">
              <a:buNone/>
            </a:pPr>
            <a:endParaRPr lang="en-US" dirty="0">
              <a:ea typeface="Calibri" panose="020F0502020204030204"/>
              <a:cs typeface="Calibri" panose="020F0502020204030204"/>
            </a:endParaRPr>
          </a:p>
          <a:p>
            <a:pPr marL="0" indent="0">
              <a:buFont typeface="Arial" panose="020B0604020202020204" pitchFamily="34" charset="0"/>
              <a:buNone/>
            </a:pPr>
            <a:r>
              <a:rPr lang="en-US" dirty="0">
                <a:ea typeface="Calibri" panose="020F0502020204030204"/>
                <a:cs typeface="Calibri" panose="020F0502020204030204"/>
              </a:rPr>
              <a:t>4. Get Active , Get Connected </a:t>
            </a:r>
            <a:endParaRPr lang="en-US" dirty="0"/>
          </a:p>
        </p:txBody>
      </p:sp>
      <p:sp>
        <p:nvSpPr>
          <p:cNvPr id="9" name="Content Placeholder 2">
            <a:extLst>
              <a:ext uri="{FF2B5EF4-FFF2-40B4-BE49-F238E27FC236}">
                <a16:creationId xmlns:a16="http://schemas.microsoft.com/office/drawing/2014/main" id="{5FBA6A83-AB4A-8C47-A625-FD75F9BDB8AD}"/>
              </a:ext>
            </a:extLst>
          </p:cNvPr>
          <p:cNvSpPr txBox="1">
            <a:spLocks/>
          </p:cNvSpPr>
          <p:nvPr/>
        </p:nvSpPr>
        <p:spPr>
          <a:xfrm>
            <a:off x="5374835" y="2134136"/>
            <a:ext cx="5974080" cy="3386138"/>
          </a:xfrm>
          <a:prstGeom prst="roundRect">
            <a:avLst/>
          </a:prstGeom>
          <a:solidFill>
            <a:schemeClr val="accent6">
              <a:lumMod val="40000"/>
              <a:lumOff val="60000"/>
            </a:schemeClr>
          </a:solidFill>
          <a:ln>
            <a:solidFill>
              <a:srgbClr val="002060"/>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ea typeface="Calibri" panose="020F0502020204030204"/>
                <a:cs typeface="Calibri" panose="020F0502020204030204"/>
              </a:rPr>
              <a:t>A site with huge potential short and long term use by the community</a:t>
            </a:r>
          </a:p>
          <a:p>
            <a:pPr marL="0" indent="0">
              <a:buNone/>
            </a:pPr>
            <a:r>
              <a:rPr lang="en-US" sz="2400" dirty="0">
                <a:ea typeface="Calibri" panose="020F0502020204030204"/>
                <a:cs typeface="Calibri" panose="020F0502020204030204"/>
              </a:rPr>
              <a:t>But … complicated by receivership legalities, and politics</a:t>
            </a:r>
          </a:p>
          <a:p>
            <a:pPr marL="0" indent="0">
              <a:buNone/>
            </a:pPr>
            <a:r>
              <a:rPr lang="en-US" sz="2400" dirty="0">
                <a:ea typeface="Calibri" panose="020F0502020204030204"/>
                <a:cs typeface="Calibri" panose="020F0502020204030204"/>
              </a:rPr>
              <a:t>We (well actually Stan!) are persevering</a:t>
            </a:r>
            <a:endParaRPr lang="en-US" dirty="0"/>
          </a:p>
          <a:p>
            <a:pPr marL="0" indent="0">
              <a:buNone/>
            </a:pPr>
            <a:r>
              <a:rPr lang="en-US" sz="2400" dirty="0">
                <a:ea typeface="Calibri" panose="020F0502020204030204"/>
                <a:cs typeface="Calibri" panose="020F0502020204030204"/>
              </a:rPr>
              <a:t>Watch this space for developments</a:t>
            </a:r>
            <a:endParaRPr lang="en-US" dirty="0"/>
          </a:p>
          <a:p>
            <a:pPr marL="0" indent="0">
              <a:buNone/>
            </a:pPr>
            <a:endParaRPr lang="en-US" dirty="0">
              <a:ea typeface="Calibri"/>
              <a:cs typeface="Calibri"/>
            </a:endParaRPr>
          </a:p>
        </p:txBody>
      </p:sp>
      <p:sp>
        <p:nvSpPr>
          <p:cNvPr id="15" name="Content Placeholder 2">
            <a:extLst>
              <a:ext uri="{FF2B5EF4-FFF2-40B4-BE49-F238E27FC236}">
                <a16:creationId xmlns:a16="http://schemas.microsoft.com/office/drawing/2014/main" id="{811034B0-EB1D-F976-9B13-8D7BCA55AFF9}"/>
              </a:ext>
            </a:extLst>
          </p:cNvPr>
          <p:cNvSpPr txBox="1">
            <a:spLocks/>
          </p:cNvSpPr>
          <p:nvPr/>
        </p:nvSpPr>
        <p:spPr>
          <a:xfrm>
            <a:off x="697914" y="2241794"/>
            <a:ext cx="4794739" cy="6595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ea typeface="Calibri" panose="020F0502020204030204"/>
                <a:cs typeface="Calibri" panose="020F0502020204030204"/>
              </a:rPr>
              <a:t>1. Lundin Links Hotel Site</a:t>
            </a:r>
          </a:p>
          <a:p>
            <a:pPr marL="0" indent="0">
              <a:buFont typeface="Arial" panose="020B0604020202020204" pitchFamily="34" charset="0"/>
              <a:buNone/>
            </a:pPr>
            <a:endParaRPr lang="en-US" dirty="0">
              <a:ea typeface="Calibri" panose="020F0502020204030204"/>
              <a:cs typeface="Calibri" panose="020F0502020204030204"/>
            </a:endParaRPr>
          </a:p>
          <a:p>
            <a:pPr marL="0" indent="0">
              <a:buFont typeface="Arial" panose="020B0604020202020204" pitchFamily="34" charset="0"/>
              <a:buNone/>
            </a:pPr>
            <a:endParaRPr lang="en-US" dirty="0"/>
          </a:p>
        </p:txBody>
      </p:sp>
      <p:sp>
        <p:nvSpPr>
          <p:cNvPr id="19" name="Content Placeholder 2">
            <a:extLst>
              <a:ext uri="{FF2B5EF4-FFF2-40B4-BE49-F238E27FC236}">
                <a16:creationId xmlns:a16="http://schemas.microsoft.com/office/drawing/2014/main" id="{16A8DB08-B82C-9D59-B0D9-5BCEC654263E}"/>
              </a:ext>
            </a:extLst>
          </p:cNvPr>
          <p:cNvSpPr txBox="1">
            <a:spLocks/>
          </p:cNvSpPr>
          <p:nvPr/>
        </p:nvSpPr>
        <p:spPr>
          <a:xfrm>
            <a:off x="674468" y="3320318"/>
            <a:ext cx="4689231" cy="7767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ea typeface="Calibri" panose="020F0502020204030204"/>
                <a:cs typeface="Calibri" panose="020F0502020204030204"/>
              </a:rPr>
              <a:t>2. Community Led Housing</a:t>
            </a:r>
            <a:endParaRPr lang="en-US" dirty="0"/>
          </a:p>
          <a:p>
            <a:pPr marL="0" indent="0">
              <a:buFont typeface="Arial" panose="020B0604020202020204" pitchFamily="34" charset="0"/>
              <a:buNone/>
            </a:pPr>
            <a:endParaRPr lang="en-US" dirty="0">
              <a:ea typeface="Calibri" panose="020F0502020204030204"/>
              <a:cs typeface="Calibri" panose="020F0502020204030204"/>
            </a:endParaRPr>
          </a:p>
          <a:p>
            <a:pPr marL="0" indent="0">
              <a:buFont typeface="Arial" panose="020B0604020202020204" pitchFamily="34" charset="0"/>
              <a:buNone/>
            </a:pPr>
            <a:endParaRPr lang="en-US" dirty="0"/>
          </a:p>
        </p:txBody>
      </p:sp>
      <p:sp>
        <p:nvSpPr>
          <p:cNvPr id="21" name="Content Placeholder 2">
            <a:extLst>
              <a:ext uri="{FF2B5EF4-FFF2-40B4-BE49-F238E27FC236}">
                <a16:creationId xmlns:a16="http://schemas.microsoft.com/office/drawing/2014/main" id="{452BD6CC-736A-E5CB-A99A-CAA34D05DC4D}"/>
              </a:ext>
            </a:extLst>
          </p:cNvPr>
          <p:cNvSpPr txBox="1">
            <a:spLocks/>
          </p:cNvSpPr>
          <p:nvPr/>
        </p:nvSpPr>
        <p:spPr>
          <a:xfrm>
            <a:off x="5679635" y="2403768"/>
            <a:ext cx="5974080" cy="3386138"/>
          </a:xfrm>
          <a:prstGeom prst="roundRect">
            <a:avLst/>
          </a:prstGeom>
          <a:solidFill>
            <a:schemeClr val="accent4">
              <a:lumMod val="40000"/>
              <a:lumOff val="60000"/>
            </a:schemeClr>
          </a:solidFill>
          <a:ln>
            <a:solidFill>
              <a:srgbClr val="002060"/>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ea typeface="Calibri" panose="020F0502020204030204"/>
                <a:cs typeface="Calibri" panose="020F0502020204030204"/>
              </a:rPr>
              <a:t>A long-term aspiration for LCT</a:t>
            </a:r>
          </a:p>
          <a:p>
            <a:pPr marL="0" indent="0">
              <a:buNone/>
            </a:pPr>
            <a:endParaRPr lang="en-US" sz="2400" dirty="0">
              <a:ea typeface="Calibri" panose="020F0502020204030204"/>
              <a:cs typeface="Calibri" panose="020F0502020204030204"/>
            </a:endParaRPr>
          </a:p>
          <a:p>
            <a:pPr marL="0" indent="0">
              <a:buNone/>
            </a:pPr>
            <a:r>
              <a:rPr lang="en-US" sz="2400" dirty="0">
                <a:ea typeface="Calibri" panose="020F0502020204030204"/>
                <a:cs typeface="Calibri" panose="020F0502020204030204"/>
              </a:rPr>
              <a:t>BUT the legislation for successful community ownership is still a hard and expensive journey</a:t>
            </a:r>
            <a:br>
              <a:rPr lang="en-US" sz="2400" dirty="0">
                <a:ea typeface="Calibri" panose="020F0502020204030204"/>
                <a:cs typeface="Calibri" panose="020F0502020204030204"/>
              </a:rPr>
            </a:br>
            <a:endParaRPr lang="en-US" sz="2400" dirty="0">
              <a:ea typeface="Calibri" panose="020F0502020204030204"/>
              <a:cs typeface="Calibri" panose="020F0502020204030204"/>
            </a:endParaRPr>
          </a:p>
          <a:p>
            <a:pPr marL="0" indent="0">
              <a:buNone/>
            </a:pPr>
            <a:r>
              <a:rPr lang="en-US" sz="2400" dirty="0">
                <a:ea typeface="Calibri" panose="020F0502020204030204"/>
                <a:cs typeface="Calibri" panose="020F0502020204030204"/>
              </a:rPr>
              <a:t>We continue to look-out for opportunities</a:t>
            </a:r>
          </a:p>
        </p:txBody>
      </p:sp>
      <p:sp>
        <p:nvSpPr>
          <p:cNvPr id="23" name="Content Placeholder 2">
            <a:extLst>
              <a:ext uri="{FF2B5EF4-FFF2-40B4-BE49-F238E27FC236}">
                <a16:creationId xmlns:a16="http://schemas.microsoft.com/office/drawing/2014/main" id="{A45EF286-AEE8-0916-D3AE-2E9586A60B1E}"/>
              </a:ext>
            </a:extLst>
          </p:cNvPr>
          <p:cNvSpPr txBox="1">
            <a:spLocks/>
          </p:cNvSpPr>
          <p:nvPr/>
        </p:nvSpPr>
        <p:spPr>
          <a:xfrm>
            <a:off x="5972713" y="2790631"/>
            <a:ext cx="5974080" cy="3386138"/>
          </a:xfrm>
          <a:prstGeom prst="roundRect">
            <a:avLst/>
          </a:prstGeom>
          <a:solidFill>
            <a:schemeClr val="accent5">
              <a:lumMod val="40000"/>
              <a:lumOff val="60000"/>
            </a:schemeClr>
          </a:solidFill>
          <a:ln>
            <a:solidFill>
              <a:srgbClr val="002060"/>
            </a:solidFill>
          </a:ln>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ea typeface="Calibri" panose="020F0502020204030204"/>
                <a:cs typeface="Calibri" panose="020F0502020204030204"/>
              </a:rPr>
              <a:t>This is where we intend to spend our energies as a group in 2025</a:t>
            </a:r>
          </a:p>
          <a:p>
            <a:pPr marL="0" indent="0">
              <a:buNone/>
            </a:pPr>
            <a:endParaRPr lang="en-US" sz="2400" dirty="0">
              <a:ea typeface="Calibri" panose="020F0502020204030204"/>
              <a:cs typeface="Calibri" panose="020F0502020204030204"/>
            </a:endParaRPr>
          </a:p>
          <a:p>
            <a:pPr marL="0" indent="0">
              <a:buNone/>
            </a:pPr>
            <a:r>
              <a:rPr lang="en-US" sz="2400" dirty="0">
                <a:ea typeface="Calibri" panose="020F0502020204030204"/>
                <a:cs typeface="Calibri" panose="020F0502020204030204"/>
              </a:rPr>
              <a:t>The </a:t>
            </a:r>
            <a:r>
              <a:rPr lang="en-US" sz="2400" dirty="0">
                <a:ea typeface="Calibri" panose="020F0502020204030204"/>
                <a:cs typeface="Calibri" panose="020F0502020204030204"/>
                <a:hlinkClick r:id="rId2"/>
              </a:rPr>
              <a:t>Largo Area Greenways Project</a:t>
            </a:r>
            <a:endParaRPr lang="en-US" sz="2400" dirty="0">
              <a:ea typeface="Calibri" panose="020F0502020204030204"/>
              <a:cs typeface="Calibri" panose="020F0502020204030204"/>
            </a:endParaRPr>
          </a:p>
          <a:p>
            <a:pPr marL="457200" indent="-457200">
              <a:buFont typeface="Calibri" panose="020B0604020202020204" pitchFamily="34" charset="0"/>
              <a:buChar char="-"/>
            </a:pPr>
            <a:r>
              <a:rPr lang="en-US" sz="2400" dirty="0">
                <a:ea typeface="Calibri" panose="020F0502020204030204"/>
                <a:cs typeface="Calibri" panose="020F0502020204030204"/>
              </a:rPr>
              <a:t>Community Engagement,  Promote,  Manage,  Extend</a:t>
            </a:r>
          </a:p>
          <a:p>
            <a:pPr marL="457200" indent="-457200">
              <a:buFont typeface="Calibri" panose="020B0604020202020204" pitchFamily="34" charset="0"/>
              <a:buChar char="-"/>
            </a:pPr>
            <a:r>
              <a:rPr lang="en-US" sz="2400" dirty="0">
                <a:ea typeface="Calibri" panose="020F0502020204030204"/>
                <a:cs typeface="Calibri" panose="020F0502020204030204"/>
              </a:rPr>
              <a:t>Please get involved!</a:t>
            </a:r>
          </a:p>
          <a:p>
            <a:pPr marL="457200" indent="-457200">
              <a:buFont typeface="Calibri" panose="020B0604020202020204" pitchFamily="34" charset="0"/>
              <a:buChar char="-"/>
            </a:pPr>
            <a:r>
              <a:rPr lang="en-US" sz="2400" dirty="0">
                <a:ea typeface="Calibri" panose="020F0502020204030204"/>
                <a:cs typeface="Calibri" panose="020F0502020204030204"/>
              </a:rPr>
              <a:t>Email me to help arduff@largoct.org.uk</a:t>
            </a:r>
          </a:p>
        </p:txBody>
      </p:sp>
    </p:spTree>
    <p:extLst>
      <p:ext uri="{BB962C8B-B14F-4D97-AF65-F5344CB8AC3E}">
        <p14:creationId xmlns:p14="http://schemas.microsoft.com/office/powerpoint/2010/main" val="118733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animBg="1"/>
      <p:bldP spid="15" grpId="0" build="allAtOnce"/>
      <p:bldP spid="19" grpId="0" build="p"/>
      <p:bldP spid="21"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3DE21-3946-5EE8-C19C-AC34B0B78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5F29A9-9E2B-D2F6-BE81-EC7CC126F5A0}"/>
              </a:ext>
            </a:extLst>
          </p:cNvPr>
          <p:cNvSpPr>
            <a:spLocks noGrp="1"/>
          </p:cNvSpPr>
          <p:nvPr>
            <p:ph type="title"/>
          </p:nvPr>
        </p:nvSpPr>
        <p:spPr>
          <a:xfrm>
            <a:off x="462072" y="549672"/>
            <a:ext cx="3600860" cy="5431536"/>
          </a:xfrm>
        </p:spPr>
        <p:txBody>
          <a:bodyPr>
            <a:normAutofit/>
          </a:bodyPr>
          <a:lstStyle/>
          <a:p>
            <a:r>
              <a:rPr lang="en-US"/>
              <a:t>Treasurer’s report</a:t>
            </a:r>
          </a:p>
        </p:txBody>
      </p:sp>
      <p:sp>
        <p:nvSpPr>
          <p:cNvPr id="5" name="Slide Number Placeholder 4">
            <a:extLst>
              <a:ext uri="{FF2B5EF4-FFF2-40B4-BE49-F238E27FC236}">
                <a16:creationId xmlns:a16="http://schemas.microsoft.com/office/drawing/2014/main" id="{42A9E5B3-4408-6AFD-3D78-D4AFE6481C74}"/>
              </a:ext>
            </a:extLst>
          </p:cNvPr>
          <p:cNvSpPr>
            <a:spLocks noGrp="1"/>
          </p:cNvSpPr>
          <p:nvPr>
            <p:ph type="sldNum" sz="quarter" idx="12"/>
          </p:nvPr>
        </p:nvSpPr>
        <p:spPr>
          <a:xfrm>
            <a:off x="8610600" y="6356350"/>
            <a:ext cx="2743200" cy="365125"/>
          </a:xfrm>
        </p:spPr>
        <p:txBody>
          <a:bodyPr>
            <a:normAutofit/>
          </a:bodyPr>
          <a:lstStyle/>
          <a:p>
            <a:pPr>
              <a:spcAft>
                <a:spcPts val="600"/>
              </a:spcAft>
            </a:pPr>
            <a:fld id="{0ECEA138-2E79-6B4C-8890-E3A8293B9828}" type="slidenum">
              <a:rPr lang="en-US" smtClean="0"/>
              <a:pPr>
                <a:spcAft>
                  <a:spcPts val="600"/>
                </a:spcAft>
              </a:pPr>
              <a:t>14</a:t>
            </a:fld>
            <a:endParaRPr lang="en-US"/>
          </a:p>
        </p:txBody>
      </p:sp>
      <p:sp>
        <p:nvSpPr>
          <p:cNvPr id="7" name="Content Placeholder 2">
            <a:extLst>
              <a:ext uri="{FF2B5EF4-FFF2-40B4-BE49-F238E27FC236}">
                <a16:creationId xmlns:a16="http://schemas.microsoft.com/office/drawing/2014/main" id="{C73435EE-C701-E362-967F-4CCA08B9F386}"/>
              </a:ext>
            </a:extLst>
          </p:cNvPr>
          <p:cNvSpPr txBox="1">
            <a:spLocks/>
          </p:cNvSpPr>
          <p:nvPr/>
        </p:nvSpPr>
        <p:spPr>
          <a:xfrm>
            <a:off x="4204414" y="319088"/>
            <a:ext cx="7182387" cy="1390979"/>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t>Draft accounts for the year ended 30 June 2024</a:t>
            </a:r>
            <a:endParaRPr lang="en-US" sz="2400" b="1">
              <a:cs typeface="Calibri"/>
            </a:endParaRPr>
          </a:p>
          <a:p>
            <a:pPr marL="0" indent="0">
              <a:buNone/>
            </a:pPr>
            <a:r>
              <a:rPr lang="en-US" sz="2400"/>
              <a:t>Reviewed by independent examiner and Trustees - will be submitted to OSCR once members and trustees approve.</a:t>
            </a:r>
            <a:endParaRPr lang="en-US" sz="2400">
              <a:cs typeface="Calibri"/>
            </a:endParaRPr>
          </a:p>
        </p:txBody>
      </p:sp>
      <p:graphicFrame>
        <p:nvGraphicFramePr>
          <p:cNvPr id="8" name="Table 7">
            <a:extLst>
              <a:ext uri="{FF2B5EF4-FFF2-40B4-BE49-F238E27FC236}">
                <a16:creationId xmlns:a16="http://schemas.microsoft.com/office/drawing/2014/main" id="{7593071B-AD4A-2A2F-2C9A-53DB072A6000}"/>
              </a:ext>
            </a:extLst>
          </p:cNvPr>
          <p:cNvGraphicFramePr>
            <a:graphicFrameLocks noGrp="1"/>
          </p:cNvGraphicFramePr>
          <p:nvPr>
            <p:extLst>
              <p:ext uri="{D42A27DB-BD31-4B8C-83A1-F6EECF244321}">
                <p14:modId xmlns:p14="http://schemas.microsoft.com/office/powerpoint/2010/main" val="1333932530"/>
              </p:ext>
            </p:extLst>
          </p:nvPr>
        </p:nvGraphicFramePr>
        <p:xfrm>
          <a:off x="4473465" y="1905000"/>
          <a:ext cx="5764338" cy="1480382"/>
        </p:xfrm>
        <a:graphic>
          <a:graphicData uri="http://schemas.openxmlformats.org/drawingml/2006/table">
            <a:tbl>
              <a:tblPr firstRow="1" bandRow="1">
                <a:tableStyleId>{68D230F3-CF80-4859-8CE7-A43EE81993B5}</a:tableStyleId>
              </a:tblPr>
              <a:tblGrid>
                <a:gridCol w="1921446">
                  <a:extLst>
                    <a:ext uri="{9D8B030D-6E8A-4147-A177-3AD203B41FA5}">
                      <a16:colId xmlns:a16="http://schemas.microsoft.com/office/drawing/2014/main" val="1922491482"/>
                    </a:ext>
                  </a:extLst>
                </a:gridCol>
                <a:gridCol w="1921446">
                  <a:extLst>
                    <a:ext uri="{9D8B030D-6E8A-4147-A177-3AD203B41FA5}">
                      <a16:colId xmlns:a16="http://schemas.microsoft.com/office/drawing/2014/main" val="3704827808"/>
                    </a:ext>
                  </a:extLst>
                </a:gridCol>
                <a:gridCol w="1921446">
                  <a:extLst>
                    <a:ext uri="{9D8B030D-6E8A-4147-A177-3AD203B41FA5}">
                      <a16:colId xmlns:a16="http://schemas.microsoft.com/office/drawing/2014/main" val="3279355549"/>
                    </a:ext>
                  </a:extLst>
                </a:gridCol>
              </a:tblGrid>
              <a:tr h="367862">
                <a:tc>
                  <a:txBody>
                    <a:bodyPr/>
                    <a:lstStyle/>
                    <a:p>
                      <a:endParaRPr lang="en-GB" b="0"/>
                    </a:p>
                  </a:txBody>
                  <a:tcPr/>
                </a:tc>
                <a:tc>
                  <a:txBody>
                    <a:bodyPr/>
                    <a:lstStyle/>
                    <a:p>
                      <a:pPr algn="r"/>
                      <a:r>
                        <a:rPr lang="en-GB"/>
                        <a:t>2023-2024</a:t>
                      </a:r>
                    </a:p>
                  </a:txBody>
                  <a:tcPr/>
                </a:tc>
                <a:tc>
                  <a:txBody>
                    <a:bodyPr/>
                    <a:lstStyle/>
                    <a:p>
                      <a:pPr algn="r"/>
                      <a:r>
                        <a:rPr lang="en-GB"/>
                        <a:t>2022-2023</a:t>
                      </a:r>
                    </a:p>
                  </a:txBody>
                  <a:tcPr/>
                </a:tc>
                <a:extLst>
                  <a:ext uri="{0D108BD9-81ED-4DB2-BD59-A6C34878D82A}">
                    <a16:rowId xmlns:a16="http://schemas.microsoft.com/office/drawing/2014/main" val="2480274807"/>
                  </a:ext>
                </a:extLst>
              </a:tr>
              <a:tr h="370840">
                <a:tc>
                  <a:txBody>
                    <a:bodyPr/>
                    <a:lstStyle/>
                    <a:p>
                      <a:r>
                        <a:rPr lang="en-GB" b="1"/>
                        <a:t>Receipts</a:t>
                      </a:r>
                    </a:p>
                  </a:txBody>
                  <a:tcPr/>
                </a:tc>
                <a:tc>
                  <a:txBody>
                    <a:bodyPr/>
                    <a:lstStyle/>
                    <a:p>
                      <a:pPr algn="r"/>
                      <a:r>
                        <a:rPr lang="en-GB"/>
                        <a:t>£69,225</a:t>
                      </a:r>
                    </a:p>
                  </a:txBody>
                  <a:tcPr/>
                </a:tc>
                <a:tc>
                  <a:txBody>
                    <a:bodyPr/>
                    <a:lstStyle/>
                    <a:p>
                      <a:pPr algn="r"/>
                      <a:r>
                        <a:rPr lang="en-GB"/>
                        <a:t>£52,595</a:t>
                      </a:r>
                    </a:p>
                  </a:txBody>
                  <a:tcPr/>
                </a:tc>
                <a:extLst>
                  <a:ext uri="{0D108BD9-81ED-4DB2-BD59-A6C34878D82A}">
                    <a16:rowId xmlns:a16="http://schemas.microsoft.com/office/drawing/2014/main" val="1463355374"/>
                  </a:ext>
                </a:extLst>
              </a:tr>
              <a:tr h="370840">
                <a:tc>
                  <a:txBody>
                    <a:bodyPr/>
                    <a:lstStyle/>
                    <a:p>
                      <a:r>
                        <a:rPr lang="en-GB" b="1"/>
                        <a:t>Payments</a:t>
                      </a:r>
                    </a:p>
                  </a:txBody>
                  <a:tcPr/>
                </a:tc>
                <a:tc>
                  <a:txBody>
                    <a:bodyPr/>
                    <a:lstStyle/>
                    <a:p>
                      <a:pPr algn="r"/>
                      <a:r>
                        <a:rPr lang="en-GB"/>
                        <a:t>£57,348</a:t>
                      </a:r>
                    </a:p>
                  </a:txBody>
                  <a:tcPr/>
                </a:tc>
                <a:tc>
                  <a:txBody>
                    <a:bodyPr/>
                    <a:lstStyle/>
                    <a:p>
                      <a:pPr algn="r"/>
                      <a:r>
                        <a:rPr lang="en-GB"/>
                        <a:t>£52,347</a:t>
                      </a:r>
                    </a:p>
                  </a:txBody>
                  <a:tcPr/>
                </a:tc>
                <a:extLst>
                  <a:ext uri="{0D108BD9-81ED-4DB2-BD59-A6C34878D82A}">
                    <a16:rowId xmlns:a16="http://schemas.microsoft.com/office/drawing/2014/main" val="1519344658"/>
                  </a:ext>
                </a:extLst>
              </a:tr>
              <a:tr h="370840">
                <a:tc>
                  <a:txBody>
                    <a:bodyPr/>
                    <a:lstStyle/>
                    <a:p>
                      <a:r>
                        <a:rPr lang="en-GB" b="1"/>
                        <a:t>Surplus/(Deficit)</a:t>
                      </a:r>
                    </a:p>
                  </a:txBody>
                  <a:tcPr/>
                </a:tc>
                <a:tc>
                  <a:txBody>
                    <a:bodyPr/>
                    <a:lstStyle/>
                    <a:p>
                      <a:pPr algn="r"/>
                      <a:r>
                        <a:rPr lang="en-GB"/>
                        <a:t>£11,877</a:t>
                      </a:r>
                    </a:p>
                  </a:txBody>
                  <a:tcPr/>
                </a:tc>
                <a:tc>
                  <a:txBody>
                    <a:bodyPr/>
                    <a:lstStyle/>
                    <a:p>
                      <a:pPr algn="r"/>
                      <a:r>
                        <a:rPr lang="en-GB"/>
                        <a:t>£248</a:t>
                      </a:r>
                    </a:p>
                  </a:txBody>
                  <a:tcPr/>
                </a:tc>
                <a:extLst>
                  <a:ext uri="{0D108BD9-81ED-4DB2-BD59-A6C34878D82A}">
                    <a16:rowId xmlns:a16="http://schemas.microsoft.com/office/drawing/2014/main" val="2298598792"/>
                  </a:ext>
                </a:extLst>
              </a:tr>
            </a:tbl>
          </a:graphicData>
        </a:graphic>
      </p:graphicFrame>
      <p:sp>
        <p:nvSpPr>
          <p:cNvPr id="9" name="Content Placeholder 2">
            <a:extLst>
              <a:ext uri="{FF2B5EF4-FFF2-40B4-BE49-F238E27FC236}">
                <a16:creationId xmlns:a16="http://schemas.microsoft.com/office/drawing/2014/main" id="{6A089B6C-895F-F7F3-073B-EDA23794B30E}"/>
              </a:ext>
            </a:extLst>
          </p:cNvPr>
          <p:cNvSpPr txBox="1">
            <a:spLocks/>
          </p:cNvSpPr>
          <p:nvPr/>
        </p:nvSpPr>
        <p:spPr>
          <a:xfrm>
            <a:off x="4204414" y="3841365"/>
            <a:ext cx="7694766" cy="213984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400"/>
              <a:t>Income: donations, grants, fundraising activities (Largo Links magazine)</a:t>
            </a:r>
          </a:p>
          <a:p>
            <a:pPr>
              <a:lnSpc>
                <a:spcPct val="110000"/>
              </a:lnSpc>
            </a:pPr>
            <a:r>
              <a:rPr lang="en-US" sz="2400"/>
              <a:t>Expenditure: mainly on projects and funded by grants</a:t>
            </a:r>
            <a:endParaRPr lang="en-US" sz="2400">
              <a:cs typeface="Calibri" panose="020F0502020204030204"/>
            </a:endParaRPr>
          </a:p>
          <a:p>
            <a:pPr>
              <a:lnSpc>
                <a:spcPct val="110000"/>
              </a:lnSpc>
            </a:pPr>
            <a:r>
              <a:rPr lang="en-US" sz="2400"/>
              <a:t>Reserves of £3,949 vs. target of £3,000</a:t>
            </a:r>
            <a:endParaRPr lang="en-US" sz="2400">
              <a:cs typeface="Calibri" panose="020F0502020204030204"/>
            </a:endParaRPr>
          </a:p>
          <a:p>
            <a:pPr>
              <a:lnSpc>
                <a:spcPct val="110000"/>
              </a:lnSpc>
            </a:pPr>
            <a:r>
              <a:rPr lang="en-US" sz="2400"/>
              <a:t>Healthy year-end financial position &amp; going concern</a:t>
            </a:r>
          </a:p>
        </p:txBody>
      </p:sp>
    </p:spTree>
    <p:extLst>
      <p:ext uri="{BB962C8B-B14F-4D97-AF65-F5344CB8AC3E}">
        <p14:creationId xmlns:p14="http://schemas.microsoft.com/office/powerpoint/2010/main" val="1684162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1766C55-1AC4-B720-6A73-4F0511DED87C}"/>
              </a:ext>
            </a:extLst>
          </p:cNvPr>
          <p:cNvSpPr>
            <a:spLocks noGrp="1"/>
          </p:cNvSpPr>
          <p:nvPr>
            <p:ph type="title"/>
          </p:nvPr>
        </p:nvSpPr>
        <p:spPr>
          <a:xfrm>
            <a:off x="630936" y="640080"/>
            <a:ext cx="4818888" cy="1481328"/>
          </a:xfrm>
        </p:spPr>
        <p:txBody>
          <a:bodyPr anchor="b">
            <a:normAutofit/>
          </a:bodyPr>
          <a:lstStyle/>
          <a:p>
            <a:r>
              <a:rPr lang="en-US" sz="5000"/>
              <a:t>Cash and bank balances </a:t>
            </a:r>
          </a:p>
        </p:txBody>
      </p:sp>
      <p:sp>
        <p:nvSpPr>
          <p:cNvPr id="1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E19E5FA2-1281-E3CE-EAE1-1008E6884260}"/>
              </a:ext>
            </a:extLst>
          </p:cNvPr>
          <p:cNvSpPr>
            <a:spLocks noGrp="1"/>
          </p:cNvSpPr>
          <p:nvPr>
            <p:ph idx="1"/>
          </p:nvPr>
        </p:nvSpPr>
        <p:spPr>
          <a:xfrm>
            <a:off x="630936" y="2660904"/>
            <a:ext cx="4818888" cy="3547872"/>
          </a:xfrm>
        </p:spPr>
        <p:txBody>
          <a:bodyPr vert="horz" lIns="91440" tIns="45720" rIns="91440" bIns="45720" rtlCol="0" anchor="t">
            <a:normAutofit fontScale="92500" lnSpcReduction="10000"/>
          </a:bodyPr>
          <a:lstStyle/>
          <a:p>
            <a:pPr marL="0" indent="0">
              <a:buNone/>
            </a:pPr>
            <a:r>
              <a:rPr lang="en-US" sz="1700">
                <a:latin typeface="Calibri"/>
                <a:cs typeface="Calibri"/>
              </a:rPr>
              <a:t>Six grants were received during 2023-2024, thank you to all our supporters</a:t>
            </a:r>
          </a:p>
          <a:p>
            <a:pPr marL="457200" indent="-457200">
              <a:buAutoNum type="arabicPeriod"/>
            </a:pPr>
            <a:r>
              <a:rPr lang="en-US" sz="1700">
                <a:latin typeface="Calibri"/>
                <a:cs typeface="Calibri"/>
              </a:rPr>
              <a:t>DTAS – Supporting Communities </a:t>
            </a:r>
            <a:r>
              <a:rPr lang="en-US" sz="1700" err="1">
                <a:latin typeface="Calibri"/>
                <a:cs typeface="Calibri"/>
              </a:rPr>
              <a:t>Programme</a:t>
            </a:r>
            <a:r>
              <a:rPr lang="en-US" sz="1700">
                <a:latin typeface="Calibri"/>
                <a:cs typeface="Calibri"/>
              </a:rPr>
              <a:t> – Community Development Officer</a:t>
            </a:r>
          </a:p>
          <a:p>
            <a:pPr marL="457200" indent="-457200">
              <a:buAutoNum type="arabicPeriod"/>
            </a:pPr>
            <a:r>
              <a:rPr lang="en-US" sz="1700">
                <a:latin typeface="Calibri"/>
                <a:ea typeface="+mn-lt"/>
                <a:cs typeface="Calibri"/>
              </a:rPr>
              <a:t>Fife Council Local Community Planning Budget – Local Place Plan consultations</a:t>
            </a:r>
          </a:p>
          <a:p>
            <a:pPr marL="457200" indent="-457200">
              <a:buAutoNum type="arabicPeriod"/>
            </a:pPr>
            <a:r>
              <a:rPr lang="en-US" sz="1700">
                <a:latin typeface="Calibri"/>
                <a:ea typeface="+mn-lt"/>
                <a:cs typeface="Calibri"/>
              </a:rPr>
              <a:t>Various – Beach Wheelchairs</a:t>
            </a:r>
          </a:p>
          <a:p>
            <a:pPr marL="457200" indent="-457200">
              <a:buAutoNum type="arabicPeriod"/>
            </a:pPr>
            <a:r>
              <a:rPr lang="en-US" sz="1700">
                <a:latin typeface="Calibri"/>
                <a:cs typeface="Calibri"/>
              </a:rPr>
              <a:t>Crown Estate - Seaweed Workshops/feasibility of seaweed farm - Grant</a:t>
            </a:r>
          </a:p>
          <a:p>
            <a:pPr marL="457200" indent="-457200">
              <a:buAutoNum type="arabicPeriod"/>
            </a:pPr>
            <a:r>
              <a:rPr lang="en-US" sz="1700">
                <a:latin typeface="Calibri"/>
                <a:cs typeface="Calibri"/>
              </a:rPr>
              <a:t>Fife Health &amp; Social Care Partnership - Community Chest Fund - Lower Largo Friendship Group</a:t>
            </a:r>
          </a:p>
          <a:p>
            <a:pPr marL="457200" indent="-457200">
              <a:buAutoNum type="arabicPeriod"/>
            </a:pPr>
            <a:r>
              <a:rPr lang="en-US" sz="1700" err="1">
                <a:latin typeface="Calibri"/>
                <a:cs typeface="Calibri"/>
              </a:rPr>
              <a:t>Levenmouth</a:t>
            </a:r>
            <a:r>
              <a:rPr lang="en-US" sz="1700">
                <a:latin typeface="Calibri"/>
                <a:cs typeface="Calibri"/>
              </a:rPr>
              <a:t> Reconnected </a:t>
            </a:r>
            <a:r>
              <a:rPr lang="en-US" sz="1700" err="1">
                <a:latin typeface="Calibri"/>
                <a:cs typeface="Calibri"/>
              </a:rPr>
              <a:t>Programme</a:t>
            </a:r>
            <a:r>
              <a:rPr lang="en-US" sz="1700">
                <a:latin typeface="Calibri"/>
                <a:cs typeface="Calibri"/>
              </a:rPr>
              <a:t> – Largo Pier – quantity surveyance</a:t>
            </a:r>
          </a:p>
          <a:p>
            <a:pPr marL="457200" indent="-457200">
              <a:buAutoNum type="arabicPeriod"/>
            </a:pPr>
            <a:endParaRPr lang="en-US" sz="1700">
              <a:latin typeface="Calibri"/>
              <a:cs typeface="Calibri"/>
            </a:endParaRPr>
          </a:p>
        </p:txBody>
      </p:sp>
      <p:sp>
        <p:nvSpPr>
          <p:cNvPr id="4" name="Date Placeholder 3">
            <a:extLst>
              <a:ext uri="{FF2B5EF4-FFF2-40B4-BE49-F238E27FC236}">
                <a16:creationId xmlns:a16="http://schemas.microsoft.com/office/drawing/2014/main" id="{CD15D661-0BC9-6826-9D84-CF457D54BB34}"/>
              </a:ext>
            </a:extLst>
          </p:cNvPr>
          <p:cNvSpPr>
            <a:spLocks noGrp="1"/>
          </p:cNvSpPr>
          <p:nvPr>
            <p:ph type="dt" sz="half" idx="10"/>
          </p:nvPr>
        </p:nvSpPr>
        <p:spPr>
          <a:xfrm>
            <a:off x="838200" y="6356350"/>
            <a:ext cx="2743200" cy="365125"/>
          </a:xfrm>
        </p:spPr>
        <p:txBody>
          <a:bodyPr>
            <a:normAutofit/>
          </a:bodyPr>
          <a:lstStyle/>
          <a:p>
            <a:endParaRPr lang="en-US"/>
          </a:p>
        </p:txBody>
      </p:sp>
      <p:sp>
        <p:nvSpPr>
          <p:cNvPr id="5" name="Slide Number Placeholder 4">
            <a:extLst>
              <a:ext uri="{FF2B5EF4-FFF2-40B4-BE49-F238E27FC236}">
                <a16:creationId xmlns:a16="http://schemas.microsoft.com/office/drawing/2014/main" id="{6C51B1C7-E715-9DA7-32E6-9E96FF0DD714}"/>
              </a:ext>
            </a:extLst>
          </p:cNvPr>
          <p:cNvSpPr>
            <a:spLocks noGrp="1"/>
          </p:cNvSpPr>
          <p:nvPr>
            <p:ph type="sldNum" sz="quarter" idx="12"/>
          </p:nvPr>
        </p:nvSpPr>
        <p:spPr>
          <a:xfrm>
            <a:off x="8610600" y="6356350"/>
            <a:ext cx="2743200" cy="365125"/>
          </a:xfrm>
        </p:spPr>
        <p:txBody>
          <a:bodyPr>
            <a:normAutofit/>
          </a:bodyPr>
          <a:lstStyle/>
          <a:p>
            <a:pPr>
              <a:spcAft>
                <a:spcPts val="600"/>
              </a:spcAft>
            </a:pPr>
            <a:fld id="{0ECEA138-2E79-6B4C-8890-E3A8293B9828}" type="slidenum">
              <a:rPr lang="en-US" smtClean="0"/>
              <a:pPr>
                <a:spcAft>
                  <a:spcPts val="600"/>
                </a:spcAft>
              </a:pPr>
              <a:t>15</a:t>
            </a:fld>
            <a:endParaRPr lang="en-US"/>
          </a:p>
        </p:txBody>
      </p:sp>
      <p:graphicFrame>
        <p:nvGraphicFramePr>
          <p:cNvPr id="10" name="Table 9">
            <a:extLst>
              <a:ext uri="{FF2B5EF4-FFF2-40B4-BE49-F238E27FC236}">
                <a16:creationId xmlns:a16="http://schemas.microsoft.com/office/drawing/2014/main" id="{3DFB7175-586B-3B77-7511-9030CF9D969E}"/>
              </a:ext>
            </a:extLst>
          </p:cNvPr>
          <p:cNvGraphicFramePr>
            <a:graphicFrameLocks noGrp="1"/>
          </p:cNvGraphicFramePr>
          <p:nvPr>
            <p:extLst>
              <p:ext uri="{D42A27DB-BD31-4B8C-83A1-F6EECF244321}">
                <p14:modId xmlns:p14="http://schemas.microsoft.com/office/powerpoint/2010/main" val="648447524"/>
              </p:ext>
            </p:extLst>
          </p:nvPr>
        </p:nvGraphicFramePr>
        <p:xfrm>
          <a:off x="6099048" y="2906552"/>
          <a:ext cx="5458969" cy="1044899"/>
        </p:xfrm>
        <a:graphic>
          <a:graphicData uri="http://schemas.openxmlformats.org/drawingml/2006/table">
            <a:tbl>
              <a:tblPr firstRow="1" bandRow="1">
                <a:tableStyleId>{68D230F3-CF80-4859-8CE7-A43EE81993B5}</a:tableStyleId>
              </a:tblPr>
              <a:tblGrid>
                <a:gridCol w="1811146">
                  <a:extLst>
                    <a:ext uri="{9D8B030D-6E8A-4147-A177-3AD203B41FA5}">
                      <a16:colId xmlns:a16="http://schemas.microsoft.com/office/drawing/2014/main" val="1922491482"/>
                    </a:ext>
                  </a:extLst>
                </a:gridCol>
                <a:gridCol w="1091122">
                  <a:extLst>
                    <a:ext uri="{9D8B030D-6E8A-4147-A177-3AD203B41FA5}">
                      <a16:colId xmlns:a16="http://schemas.microsoft.com/office/drawing/2014/main" val="206611940"/>
                    </a:ext>
                  </a:extLst>
                </a:gridCol>
                <a:gridCol w="947789">
                  <a:extLst>
                    <a:ext uri="{9D8B030D-6E8A-4147-A177-3AD203B41FA5}">
                      <a16:colId xmlns:a16="http://schemas.microsoft.com/office/drawing/2014/main" val="1725257178"/>
                    </a:ext>
                  </a:extLst>
                </a:gridCol>
                <a:gridCol w="804456">
                  <a:extLst>
                    <a:ext uri="{9D8B030D-6E8A-4147-A177-3AD203B41FA5}">
                      <a16:colId xmlns:a16="http://schemas.microsoft.com/office/drawing/2014/main" val="3704827808"/>
                    </a:ext>
                  </a:extLst>
                </a:gridCol>
                <a:gridCol w="804456">
                  <a:extLst>
                    <a:ext uri="{9D8B030D-6E8A-4147-A177-3AD203B41FA5}">
                      <a16:colId xmlns:a16="http://schemas.microsoft.com/office/drawing/2014/main" val="3279355549"/>
                    </a:ext>
                  </a:extLst>
                </a:gridCol>
              </a:tblGrid>
              <a:tr h="477299">
                <a:tc>
                  <a:txBody>
                    <a:bodyPr/>
                    <a:lstStyle/>
                    <a:p>
                      <a:endParaRPr lang="en-GB" sz="1300" b="0"/>
                    </a:p>
                  </a:txBody>
                  <a:tcPr marL="64500" marR="64500" marT="32250" marB="32250">
                    <a:lnL w="12700">
                      <a:solidFill>
                        <a:schemeClr val="tx1"/>
                      </a:solidFill>
                    </a:lnL>
                    <a:lnR w="12700">
                      <a:solidFill>
                        <a:schemeClr val="tx1"/>
                      </a:solidFill>
                    </a:lnR>
                    <a:lnT w="12700">
                      <a:solidFill>
                        <a:schemeClr val="tx1"/>
                      </a:solidFill>
                    </a:lnT>
                  </a:tcPr>
                </a:tc>
                <a:tc gridSpan="3">
                  <a:txBody>
                    <a:bodyPr/>
                    <a:lstStyle/>
                    <a:p>
                      <a:pPr lvl="0" algn="ctr">
                        <a:buNone/>
                      </a:pPr>
                      <a:r>
                        <a:rPr lang="en-GB" sz="1300"/>
                        <a:t>2023-2024</a:t>
                      </a:r>
                      <a:endParaRPr lang="en-US" sz="1300"/>
                    </a:p>
                  </a:txBody>
                  <a:tcPr marL="64500" marR="64500" marT="32250" marB="32250">
                    <a:lnL w="12700">
                      <a:solidFill>
                        <a:schemeClr val="tx1"/>
                      </a:solidFill>
                    </a:lnL>
                    <a:lnR w="12700">
                      <a:solidFill>
                        <a:schemeClr val="tx1"/>
                      </a:solidFill>
                    </a:lnR>
                    <a:lnT w="12700">
                      <a:solidFill>
                        <a:schemeClr val="tx1"/>
                      </a:solidFill>
                    </a:lnT>
                    <a:lnB w="12700">
                      <a:solidFill>
                        <a:schemeClr val="tx1"/>
                      </a:solidFill>
                    </a:lnB>
                  </a:tcPr>
                </a:tc>
                <a:tc hMerge="1">
                  <a:txBody>
                    <a:bodyPr/>
                    <a:lstStyle/>
                    <a:p>
                      <a:endParaRPr lang="en-US"/>
                    </a:p>
                  </a:txBody>
                  <a:tcPr/>
                </a:tc>
                <a:tc hMerge="1">
                  <a:txBody>
                    <a:bodyPr/>
                    <a:lstStyle/>
                    <a:p>
                      <a:endParaRPr lang="en-GB"/>
                    </a:p>
                  </a:txBody>
                  <a:tcPr/>
                </a:tc>
                <a:tc>
                  <a:txBody>
                    <a:bodyPr/>
                    <a:lstStyle/>
                    <a:p>
                      <a:pPr algn="ctr"/>
                      <a:r>
                        <a:rPr lang="en-GB" sz="1300"/>
                        <a:t>2022-2023</a:t>
                      </a:r>
                    </a:p>
                  </a:txBody>
                  <a:tcPr marL="64500" marR="64500" marT="32250" marB="32250">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80274807"/>
                  </a:ext>
                </a:extLst>
              </a:tr>
              <a:tr h="283800">
                <a:tc>
                  <a:txBody>
                    <a:bodyPr/>
                    <a:lstStyle/>
                    <a:p>
                      <a:endParaRPr lang="en-GB" sz="1300" b="1"/>
                    </a:p>
                  </a:txBody>
                  <a:tcPr marL="64500" marR="64500" marT="32250" marB="32250">
                    <a:lnL w="12700">
                      <a:solidFill>
                        <a:schemeClr val="tx1"/>
                      </a:solidFill>
                    </a:lnL>
                    <a:lnR w="12700">
                      <a:solidFill>
                        <a:schemeClr val="tx1"/>
                      </a:solidFill>
                    </a:lnR>
                  </a:tcPr>
                </a:tc>
                <a:tc>
                  <a:txBody>
                    <a:bodyPr/>
                    <a:lstStyle/>
                    <a:p>
                      <a:pPr lvl="0" algn="r">
                        <a:buNone/>
                      </a:pPr>
                      <a:r>
                        <a:rPr lang="en-GB" sz="1300"/>
                        <a:t>Unrestricted</a:t>
                      </a:r>
                    </a:p>
                  </a:txBody>
                  <a:tcPr marL="64500" marR="64500" marT="32250" marB="32250">
                    <a:lnL w="12700">
                      <a:solidFill>
                        <a:schemeClr val="tx1"/>
                      </a:solidFill>
                    </a:lnL>
                    <a:lnT w="12700">
                      <a:solidFill>
                        <a:schemeClr val="tx1"/>
                      </a:solidFill>
                    </a:lnT>
                  </a:tcPr>
                </a:tc>
                <a:tc>
                  <a:txBody>
                    <a:bodyPr/>
                    <a:lstStyle/>
                    <a:p>
                      <a:pPr lvl="0" algn="r">
                        <a:buNone/>
                      </a:pPr>
                      <a:r>
                        <a:rPr lang="en-GB" sz="1300"/>
                        <a:t>Restricted</a:t>
                      </a:r>
                    </a:p>
                  </a:txBody>
                  <a:tcPr marL="64500" marR="64500" marT="32250" marB="32250">
                    <a:lnT w="12700">
                      <a:solidFill>
                        <a:schemeClr val="tx1"/>
                      </a:solidFill>
                    </a:lnT>
                  </a:tcPr>
                </a:tc>
                <a:tc>
                  <a:txBody>
                    <a:bodyPr/>
                    <a:lstStyle/>
                    <a:p>
                      <a:pPr algn="ctr"/>
                      <a:r>
                        <a:rPr lang="en-GB" sz="1300" b="1"/>
                        <a:t>Total</a:t>
                      </a:r>
                    </a:p>
                  </a:txBody>
                  <a:tcPr marL="64500" marR="64500" marT="32250" marB="32250">
                    <a:lnR w="12700">
                      <a:solidFill>
                        <a:schemeClr val="tx1"/>
                      </a:solidFill>
                    </a:lnR>
                    <a:lnT w="12700">
                      <a:solidFill>
                        <a:schemeClr val="tx1"/>
                      </a:solidFill>
                    </a:lnT>
                  </a:tcPr>
                </a:tc>
                <a:tc>
                  <a:txBody>
                    <a:bodyPr/>
                    <a:lstStyle/>
                    <a:p>
                      <a:pPr algn="ctr"/>
                      <a:r>
                        <a:rPr lang="en-GB" sz="1300" b="1"/>
                        <a:t>Total</a:t>
                      </a:r>
                      <a:endParaRPr lang="en-US" sz="1300" b="1"/>
                    </a:p>
                  </a:txBody>
                  <a:tcPr marL="64500" marR="64500" marT="32250" marB="32250">
                    <a:lnL w="12700">
                      <a:solidFill>
                        <a:schemeClr val="tx1"/>
                      </a:solidFill>
                    </a:lnL>
                    <a:lnR w="12700">
                      <a:solidFill>
                        <a:schemeClr val="tx1"/>
                      </a:solidFill>
                    </a:lnR>
                    <a:lnT w="12700">
                      <a:solidFill>
                        <a:schemeClr val="tx1"/>
                      </a:solidFill>
                    </a:lnT>
                  </a:tcPr>
                </a:tc>
                <a:extLst>
                  <a:ext uri="{0D108BD9-81ED-4DB2-BD59-A6C34878D82A}">
                    <a16:rowId xmlns:a16="http://schemas.microsoft.com/office/drawing/2014/main" val="1463355374"/>
                  </a:ext>
                </a:extLst>
              </a:tr>
              <a:tr h="283800">
                <a:tc>
                  <a:txBody>
                    <a:bodyPr/>
                    <a:lstStyle/>
                    <a:p>
                      <a:pPr lvl="0">
                        <a:buNone/>
                      </a:pPr>
                      <a:r>
                        <a:rPr lang="en-GB" sz="1300" b="1" i="0" u="none" strike="noStrike" noProof="0">
                          <a:solidFill>
                            <a:srgbClr val="000000"/>
                          </a:solidFill>
                          <a:latin typeface="Calibri"/>
                        </a:rPr>
                        <a:t>Cash and bank balances</a:t>
                      </a:r>
                      <a:endParaRPr lang="en-US" sz="1300"/>
                    </a:p>
                  </a:txBody>
                  <a:tcPr marL="64500" marR="64500" marT="32250" marB="32250">
                    <a:lnL w="12700">
                      <a:solidFill>
                        <a:schemeClr val="tx1"/>
                      </a:solidFill>
                    </a:lnL>
                    <a:lnR w="12700">
                      <a:solidFill>
                        <a:schemeClr val="tx1"/>
                      </a:solidFill>
                    </a:lnR>
                    <a:lnB w="12700">
                      <a:solidFill>
                        <a:schemeClr val="tx1"/>
                      </a:solidFill>
                    </a:lnB>
                  </a:tcPr>
                </a:tc>
                <a:tc>
                  <a:txBody>
                    <a:bodyPr/>
                    <a:lstStyle/>
                    <a:p>
                      <a:pPr lvl="0" algn="r">
                        <a:buNone/>
                      </a:pPr>
                      <a:r>
                        <a:rPr lang="en-GB" sz="1300"/>
                        <a:t>£3,949</a:t>
                      </a:r>
                    </a:p>
                  </a:txBody>
                  <a:tcPr marL="64500" marR="64500" marT="32250" marB="32250">
                    <a:lnL w="12700">
                      <a:solidFill>
                        <a:schemeClr val="tx1"/>
                      </a:solidFill>
                    </a:lnL>
                    <a:lnB w="12700">
                      <a:solidFill>
                        <a:schemeClr val="tx1"/>
                      </a:solidFill>
                    </a:lnB>
                  </a:tcPr>
                </a:tc>
                <a:tc>
                  <a:txBody>
                    <a:bodyPr/>
                    <a:lstStyle/>
                    <a:p>
                      <a:pPr lvl="0" algn="r">
                        <a:buNone/>
                      </a:pPr>
                      <a:r>
                        <a:rPr lang="en-GB" sz="1300"/>
                        <a:t>£46,758</a:t>
                      </a:r>
                    </a:p>
                  </a:txBody>
                  <a:tcPr marL="64500" marR="64500" marT="32250" marB="32250">
                    <a:lnB w="12700">
                      <a:solidFill>
                        <a:schemeClr val="tx1"/>
                      </a:solidFill>
                    </a:lnB>
                  </a:tcPr>
                </a:tc>
                <a:tc>
                  <a:txBody>
                    <a:bodyPr/>
                    <a:lstStyle/>
                    <a:p>
                      <a:pPr algn="ctr"/>
                      <a:r>
                        <a:rPr lang="en-GB" sz="1300" b="1"/>
                        <a:t>£50,707</a:t>
                      </a:r>
                    </a:p>
                  </a:txBody>
                  <a:tcPr marL="64500" marR="64500" marT="32250" marB="32250">
                    <a:lnR w="12700">
                      <a:solidFill>
                        <a:schemeClr val="tx1"/>
                      </a:solidFill>
                    </a:lnR>
                    <a:lnB w="12700">
                      <a:solidFill>
                        <a:schemeClr val="tx1"/>
                      </a:solidFill>
                    </a:lnB>
                  </a:tcPr>
                </a:tc>
                <a:tc>
                  <a:txBody>
                    <a:bodyPr/>
                    <a:lstStyle/>
                    <a:p>
                      <a:pPr algn="ctr"/>
                      <a:r>
                        <a:rPr lang="en-GB" sz="1300" b="1"/>
                        <a:t>£38,830</a:t>
                      </a:r>
                    </a:p>
                  </a:txBody>
                  <a:tcPr marL="64500" marR="64500" marT="32250" marB="32250">
                    <a:lnL w="12700">
                      <a:solidFill>
                        <a:schemeClr val="tx1"/>
                      </a:solidFill>
                    </a:lnL>
                    <a:lnR w="12700">
                      <a:solidFill>
                        <a:schemeClr val="tx1"/>
                      </a:solidFill>
                    </a:lnR>
                    <a:lnB w="12700">
                      <a:solidFill>
                        <a:schemeClr val="tx1"/>
                      </a:solidFill>
                    </a:lnB>
                  </a:tcPr>
                </a:tc>
                <a:extLst>
                  <a:ext uri="{0D108BD9-81ED-4DB2-BD59-A6C34878D82A}">
                    <a16:rowId xmlns:a16="http://schemas.microsoft.com/office/drawing/2014/main" val="1519344658"/>
                  </a:ext>
                </a:extLst>
              </a:tr>
            </a:tbl>
          </a:graphicData>
        </a:graphic>
      </p:graphicFrame>
    </p:spTree>
    <p:extLst>
      <p:ext uri="{BB962C8B-B14F-4D97-AF65-F5344CB8AC3E}">
        <p14:creationId xmlns:p14="http://schemas.microsoft.com/office/powerpoint/2010/main" val="630750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E04C65-40AF-9B22-B771-71B39BDE79DB}"/>
              </a:ext>
            </a:extLst>
          </p:cNvPr>
          <p:cNvSpPr>
            <a:spLocks noGrp="1"/>
          </p:cNvSpPr>
          <p:nvPr>
            <p:ph type="title"/>
          </p:nvPr>
        </p:nvSpPr>
        <p:spPr>
          <a:xfrm>
            <a:off x="637504" y="640080"/>
            <a:ext cx="5048803" cy="1481328"/>
          </a:xfrm>
        </p:spPr>
        <p:txBody>
          <a:bodyPr vert="horz" lIns="91440" tIns="45720" rIns="91440" bIns="45720" rtlCol="0" anchor="t">
            <a:normAutofit fontScale="90000"/>
          </a:bodyPr>
          <a:lstStyle/>
          <a:p>
            <a:r>
              <a:rPr lang="en-US" sz="5000"/>
              <a:t>Members adoption of Accounts</a:t>
            </a:r>
            <a:endParaRPr lang="en-US"/>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811CB9-8A78-60C6-2604-CE581045A239}"/>
              </a:ext>
            </a:extLst>
          </p:cNvPr>
          <p:cNvSpPr>
            <a:spLocks noGrp="1"/>
          </p:cNvSpPr>
          <p:nvPr>
            <p:ph idx="1"/>
          </p:nvPr>
        </p:nvSpPr>
        <p:spPr>
          <a:xfrm>
            <a:off x="639497" y="2660904"/>
            <a:ext cx="11090367" cy="3517612"/>
          </a:xfrm>
        </p:spPr>
        <p:txBody>
          <a:bodyPr anchor="t">
            <a:normAutofit/>
          </a:bodyPr>
          <a:lstStyle/>
          <a:p>
            <a:r>
              <a:rPr lang="en-US" sz="2200" dirty="0"/>
              <a:t>Show of hands if you are prepared to adopt the draft accounts as presented, please!</a:t>
            </a:r>
            <a:endParaRPr lang="en-US" sz="2200" dirty="0">
              <a:cs typeface="Calibri"/>
            </a:endParaRPr>
          </a:p>
          <a:p>
            <a:r>
              <a:rPr lang="en-US" sz="2200" dirty="0"/>
              <a:t>The Trustees will sign off on the accounts once they have been reviewed by accountant, Lynn Cunningham of Cunningham Grant, CA</a:t>
            </a:r>
            <a:endParaRPr lang="en-US" sz="2200" dirty="0">
              <a:cs typeface="Calibri"/>
            </a:endParaRPr>
          </a:p>
          <a:p>
            <a:r>
              <a:rPr lang="en-US" sz="2200" dirty="0">
                <a:cs typeface="Calibri"/>
              </a:rPr>
              <a:t>Thank you!</a:t>
            </a:r>
            <a:endParaRPr lang="en-US" sz="2200" dirty="0">
              <a:ea typeface="Calibri"/>
              <a:cs typeface="Calibri"/>
            </a:endParaRPr>
          </a:p>
        </p:txBody>
      </p:sp>
      <p:sp>
        <p:nvSpPr>
          <p:cNvPr id="5" name="Slide Number Placeholder 4">
            <a:extLst>
              <a:ext uri="{FF2B5EF4-FFF2-40B4-BE49-F238E27FC236}">
                <a16:creationId xmlns:a16="http://schemas.microsoft.com/office/drawing/2014/main" id="{274A43E3-687D-EF6A-DA1F-095E2AD9A819}"/>
              </a:ext>
            </a:extLst>
          </p:cNvPr>
          <p:cNvSpPr>
            <a:spLocks noGrp="1"/>
          </p:cNvSpPr>
          <p:nvPr>
            <p:ph type="sldNum" sz="quarter" idx="12"/>
          </p:nvPr>
        </p:nvSpPr>
        <p:spPr>
          <a:xfrm>
            <a:off x="8610600" y="6356350"/>
            <a:ext cx="2743200" cy="365125"/>
          </a:xfrm>
        </p:spPr>
        <p:txBody>
          <a:bodyPr>
            <a:normAutofit/>
          </a:bodyPr>
          <a:lstStyle/>
          <a:p>
            <a:pPr>
              <a:spcAft>
                <a:spcPts val="600"/>
              </a:spcAft>
            </a:pPr>
            <a:fld id="{0ECEA138-2E79-6B4C-8890-E3A8293B9828}" type="slidenum">
              <a:rPr lang="en-US" smtClean="0"/>
              <a:pPr>
                <a:spcAft>
                  <a:spcPts val="600"/>
                </a:spcAft>
              </a:pPr>
              <a:t>16</a:t>
            </a:fld>
            <a:endParaRPr lang="en-US"/>
          </a:p>
        </p:txBody>
      </p:sp>
      <p:sp>
        <p:nvSpPr>
          <p:cNvPr id="9" name="Slide Number Placeholder 5">
            <a:extLst>
              <a:ext uri="{FF2B5EF4-FFF2-40B4-BE49-F238E27FC236}">
                <a16:creationId xmlns:a16="http://schemas.microsoft.com/office/drawing/2014/main" id="{234FA6E2-8830-17C8-4AF1-AE073BA0394A}"/>
              </a:ext>
            </a:extLst>
          </p:cNvPr>
          <p:cNvSpPr txBox="1">
            <a:spLocks/>
          </p:cNvSpPr>
          <p:nvPr/>
        </p:nvSpPr>
        <p:spPr>
          <a:xfrm>
            <a:off x="4000488" y="63690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CEA138-2E79-6B4C-8890-E3A8293B9828}" type="slidenum">
              <a:rPr lang="en-US" smtClean="0"/>
              <a:pPr/>
              <a:t>16</a:t>
            </a:fld>
            <a:endParaRPr lang="en-US"/>
          </a:p>
        </p:txBody>
      </p:sp>
    </p:spTree>
    <p:extLst>
      <p:ext uri="{BB962C8B-B14F-4D97-AF65-F5344CB8AC3E}">
        <p14:creationId xmlns:p14="http://schemas.microsoft.com/office/powerpoint/2010/main" val="2186003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E04C65-40AF-9B22-B771-71B39BDE79DB}"/>
              </a:ext>
            </a:extLst>
          </p:cNvPr>
          <p:cNvSpPr>
            <a:spLocks noGrp="1"/>
          </p:cNvSpPr>
          <p:nvPr>
            <p:ph type="title"/>
          </p:nvPr>
        </p:nvSpPr>
        <p:spPr>
          <a:xfrm>
            <a:off x="630936" y="640080"/>
            <a:ext cx="5514213" cy="1481328"/>
          </a:xfrm>
        </p:spPr>
        <p:txBody>
          <a:bodyPr vert="horz" lIns="91440" tIns="45720" rIns="91440" bIns="45720" rtlCol="0" anchor="t">
            <a:normAutofit/>
          </a:bodyPr>
          <a:lstStyle/>
          <a:p>
            <a:r>
              <a:rPr lang="en-US" sz="5000"/>
              <a:t>Election of Trustees</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811CB9-8A78-60C6-2604-CE581045A239}"/>
              </a:ext>
            </a:extLst>
          </p:cNvPr>
          <p:cNvSpPr>
            <a:spLocks noGrp="1"/>
          </p:cNvSpPr>
          <p:nvPr>
            <p:ph idx="1"/>
          </p:nvPr>
        </p:nvSpPr>
        <p:spPr>
          <a:xfrm>
            <a:off x="639497" y="2660904"/>
            <a:ext cx="7015310" cy="3902224"/>
          </a:xfrm>
        </p:spPr>
        <p:txBody>
          <a:bodyPr vert="horz" lIns="91440" tIns="45720" rIns="91440" bIns="45720" rtlCol="0" anchor="t">
            <a:noAutofit/>
          </a:bodyPr>
          <a:lstStyle/>
          <a:p>
            <a:r>
              <a:rPr lang="en-US" sz="1800" dirty="0"/>
              <a:t>Thank you to Jimmy Simpson who was Chair of the Pier Group and LCT Trustee until he retired in August 2024.</a:t>
            </a:r>
          </a:p>
          <a:p>
            <a:r>
              <a:rPr lang="en-US" sz="1800" dirty="0">
                <a:cs typeface="Calibri"/>
              </a:rPr>
              <a:t>Thank you to Stuart Kerr – Treasurer and Trustee</a:t>
            </a:r>
          </a:p>
          <a:p>
            <a:r>
              <a:rPr lang="en-US" sz="1800" dirty="0"/>
              <a:t>Thank you to James Kay, editor of Largo Links who retired in summer.</a:t>
            </a:r>
            <a:endParaRPr lang="en-US" sz="1800" dirty="0">
              <a:cs typeface="Calibri"/>
            </a:endParaRPr>
          </a:p>
          <a:p>
            <a:r>
              <a:rPr lang="en-US" sz="1800" dirty="0"/>
              <a:t>Three longest serving trustees to retire – Nora, Emily &amp; Louise</a:t>
            </a:r>
            <a:endParaRPr lang="en-US" sz="1800" dirty="0">
              <a:cs typeface="Calibri"/>
            </a:endParaRPr>
          </a:p>
          <a:p>
            <a:r>
              <a:rPr lang="en-US" sz="1800" dirty="0"/>
              <a:t>Two trustees appointed by Trustees to retire – JP &amp; Brendan.</a:t>
            </a:r>
            <a:endParaRPr lang="en-US" sz="1800" dirty="0">
              <a:cs typeface="Calibri" panose="020F0502020204030204"/>
            </a:endParaRPr>
          </a:p>
          <a:p>
            <a:r>
              <a:rPr lang="en-US" sz="1800" dirty="0">
                <a:cs typeface="Calibri" panose="020F0502020204030204"/>
              </a:rPr>
              <a:t>Five Trustee nominees for members to elect.</a:t>
            </a:r>
          </a:p>
          <a:p>
            <a:r>
              <a:rPr lang="en-US" sz="1800" dirty="0"/>
              <a:t>Proxy votes will be added to the votes you cast tonight.  </a:t>
            </a:r>
            <a:endParaRPr lang="en-US" sz="1800" dirty="0">
              <a:cs typeface="Calibri" panose="020F0502020204030204"/>
            </a:endParaRPr>
          </a:p>
          <a:p>
            <a:r>
              <a:rPr lang="en-US" sz="1800" dirty="0"/>
              <a:t>We will do this live on a spreadsheet so you can see the process.</a:t>
            </a:r>
            <a:endParaRPr lang="en-US" sz="1800" dirty="0">
              <a:cs typeface="Calibri"/>
            </a:endParaRPr>
          </a:p>
          <a:p>
            <a:r>
              <a:rPr lang="en-US" sz="1800" dirty="0"/>
              <a:t>There will be five shows of hands in total.</a:t>
            </a:r>
            <a:endParaRPr lang="en-US" sz="1800" dirty="0">
              <a:cs typeface="Calibri"/>
            </a:endParaRPr>
          </a:p>
          <a:p>
            <a:r>
              <a:rPr lang="en-US" sz="1800" dirty="0"/>
              <a:t>Please only vote if you are a full member and have not completed a proxy vote.</a:t>
            </a:r>
            <a:endParaRPr lang="en-US" sz="1800" dirty="0">
              <a:cs typeface="Calibri"/>
            </a:endParaRPr>
          </a:p>
        </p:txBody>
      </p:sp>
      <p:sp>
        <p:nvSpPr>
          <p:cNvPr id="5" name="Slide Number Placeholder 4">
            <a:extLst>
              <a:ext uri="{FF2B5EF4-FFF2-40B4-BE49-F238E27FC236}">
                <a16:creationId xmlns:a16="http://schemas.microsoft.com/office/drawing/2014/main" id="{274A43E3-687D-EF6A-DA1F-095E2AD9A819}"/>
              </a:ext>
            </a:extLst>
          </p:cNvPr>
          <p:cNvSpPr>
            <a:spLocks noGrp="1"/>
          </p:cNvSpPr>
          <p:nvPr>
            <p:ph type="sldNum" sz="quarter" idx="12"/>
          </p:nvPr>
        </p:nvSpPr>
        <p:spPr>
          <a:xfrm>
            <a:off x="8610600" y="6356350"/>
            <a:ext cx="2743200" cy="365125"/>
          </a:xfrm>
        </p:spPr>
        <p:txBody>
          <a:bodyPr>
            <a:normAutofit/>
          </a:bodyPr>
          <a:lstStyle/>
          <a:p>
            <a:pPr>
              <a:spcAft>
                <a:spcPts val="600"/>
              </a:spcAft>
            </a:pPr>
            <a:fld id="{0ECEA138-2E79-6B4C-8890-E3A8293B9828}" type="slidenum">
              <a:rPr lang="en-US" smtClean="0"/>
              <a:pPr>
                <a:spcAft>
                  <a:spcPts val="600"/>
                </a:spcAft>
              </a:pPr>
              <a:t>17</a:t>
            </a:fld>
            <a:endParaRPr lang="en-US"/>
          </a:p>
        </p:txBody>
      </p:sp>
      <p:sp>
        <p:nvSpPr>
          <p:cNvPr id="9" name="Slide Number Placeholder 5">
            <a:extLst>
              <a:ext uri="{FF2B5EF4-FFF2-40B4-BE49-F238E27FC236}">
                <a16:creationId xmlns:a16="http://schemas.microsoft.com/office/drawing/2014/main" id="{234FA6E2-8830-17C8-4AF1-AE073BA0394A}"/>
              </a:ext>
            </a:extLst>
          </p:cNvPr>
          <p:cNvSpPr txBox="1">
            <a:spLocks/>
          </p:cNvSpPr>
          <p:nvPr/>
        </p:nvSpPr>
        <p:spPr>
          <a:xfrm>
            <a:off x="4000488" y="63690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CEA138-2E79-6B4C-8890-E3A8293B9828}" type="slidenum">
              <a:rPr lang="en-US" smtClean="0"/>
              <a:pPr/>
              <a:t>17</a:t>
            </a:fld>
            <a:endParaRPr lang="en-US"/>
          </a:p>
        </p:txBody>
      </p:sp>
      <p:sp>
        <p:nvSpPr>
          <p:cNvPr id="6" name="TextBox 5">
            <a:extLst>
              <a:ext uri="{FF2B5EF4-FFF2-40B4-BE49-F238E27FC236}">
                <a16:creationId xmlns:a16="http://schemas.microsoft.com/office/drawing/2014/main" id="{A1B48361-A9EE-F3F3-F526-E70111AEB9F2}"/>
              </a:ext>
            </a:extLst>
          </p:cNvPr>
          <p:cNvSpPr txBox="1"/>
          <p:nvPr/>
        </p:nvSpPr>
        <p:spPr>
          <a:xfrm>
            <a:off x="7841752" y="2373260"/>
            <a:ext cx="4278539" cy="2677656"/>
          </a:xfrm>
          <a:prstGeom prst="rect">
            <a:avLst/>
          </a:prstGeom>
          <a:noFill/>
        </p:spPr>
        <p:txBody>
          <a:bodyPr wrap="square" lIns="91440" tIns="45720" rIns="91440" bIns="45720" rtlCol="0" anchor="t">
            <a:spAutoFit/>
          </a:bodyPr>
          <a:lstStyle/>
          <a:p>
            <a:r>
              <a:rPr lang="en-US" sz="2400"/>
              <a:t>Trustee Election Nominees:</a:t>
            </a:r>
          </a:p>
          <a:p>
            <a:endParaRPr lang="en-US" sz="2400"/>
          </a:p>
          <a:p>
            <a:pPr marL="342900" indent="-342900">
              <a:buAutoNum type="arabicPeriod"/>
            </a:pPr>
            <a:r>
              <a:rPr lang="en-US" sz="2400"/>
              <a:t>Nora Conlin</a:t>
            </a:r>
          </a:p>
          <a:p>
            <a:pPr marL="342900" indent="-342900">
              <a:buAutoNum type="arabicPeriod"/>
            </a:pPr>
            <a:r>
              <a:rPr lang="en-US" sz="2400"/>
              <a:t>Brendan Diamond</a:t>
            </a:r>
          </a:p>
          <a:p>
            <a:pPr marL="342900" indent="-342900">
              <a:buAutoNum type="arabicPeriod"/>
            </a:pPr>
            <a:r>
              <a:rPr lang="en-US" sz="2400"/>
              <a:t>JP Easton</a:t>
            </a:r>
          </a:p>
          <a:p>
            <a:pPr marL="342900" indent="-342900">
              <a:buAutoNum type="arabicPeriod"/>
            </a:pPr>
            <a:r>
              <a:rPr lang="en-US" sz="2400"/>
              <a:t>Emily Macdonald</a:t>
            </a:r>
          </a:p>
          <a:p>
            <a:pPr marL="342900" indent="-342900">
              <a:buAutoNum type="arabicPeriod"/>
            </a:pPr>
            <a:r>
              <a:rPr lang="en-US" sz="2400"/>
              <a:t>Louise Robb</a:t>
            </a:r>
          </a:p>
        </p:txBody>
      </p:sp>
    </p:spTree>
    <p:extLst>
      <p:ext uri="{BB962C8B-B14F-4D97-AF65-F5344CB8AC3E}">
        <p14:creationId xmlns:p14="http://schemas.microsoft.com/office/powerpoint/2010/main" val="488896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White puzzle with one red piece">
            <a:extLst>
              <a:ext uri="{FF2B5EF4-FFF2-40B4-BE49-F238E27FC236}">
                <a16:creationId xmlns:a16="http://schemas.microsoft.com/office/drawing/2014/main" id="{2F0F07AB-9D2F-1C2B-EF03-C00303E8AB09}"/>
              </a:ext>
            </a:extLst>
          </p:cNvPr>
          <p:cNvPicPr>
            <a:picLocks noChangeAspect="1"/>
          </p:cNvPicPr>
          <p:nvPr/>
        </p:nvPicPr>
        <p:blipFill rotWithShape="1">
          <a:blip r:embed="rId2"/>
          <a:srcRect l="33501" r="31855" b="-2"/>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F4D04925-30FF-9DDE-FC8B-E6048F65C525}"/>
              </a:ext>
            </a:extLst>
          </p:cNvPr>
          <p:cNvSpPr>
            <a:spLocks noGrp="1"/>
          </p:cNvSpPr>
          <p:nvPr>
            <p:ph type="title"/>
          </p:nvPr>
        </p:nvSpPr>
        <p:spPr>
          <a:xfrm>
            <a:off x="1137034" y="609600"/>
            <a:ext cx="6831188" cy="1322887"/>
          </a:xfrm>
        </p:spPr>
        <p:txBody>
          <a:bodyPr>
            <a:normAutofit/>
          </a:bodyPr>
          <a:lstStyle/>
          <a:p>
            <a:r>
              <a:rPr lang="en-GB">
                <a:cs typeface="Calibri Light"/>
              </a:rPr>
              <a:t>And finally...</a:t>
            </a:r>
            <a:endParaRPr lang="en-GB"/>
          </a:p>
        </p:txBody>
      </p:sp>
      <p:sp>
        <p:nvSpPr>
          <p:cNvPr id="3" name="Content Placeholder 2">
            <a:extLst>
              <a:ext uri="{FF2B5EF4-FFF2-40B4-BE49-F238E27FC236}">
                <a16:creationId xmlns:a16="http://schemas.microsoft.com/office/drawing/2014/main" id="{554688E8-051E-248D-3C11-A9A82D65957D}"/>
              </a:ext>
            </a:extLst>
          </p:cNvPr>
          <p:cNvSpPr>
            <a:spLocks noGrp="1"/>
          </p:cNvSpPr>
          <p:nvPr>
            <p:ph idx="1"/>
          </p:nvPr>
        </p:nvSpPr>
        <p:spPr>
          <a:xfrm>
            <a:off x="1137035" y="2194102"/>
            <a:ext cx="7421091" cy="3908585"/>
          </a:xfrm>
        </p:spPr>
        <p:txBody>
          <a:bodyPr vert="horz" lIns="91440" tIns="45720" rIns="91440" bIns="45720" rtlCol="0" anchor="t">
            <a:normAutofit/>
          </a:bodyPr>
          <a:lstStyle/>
          <a:p>
            <a:r>
              <a:rPr lang="en-US" sz="2400"/>
              <a:t>Any other business?</a:t>
            </a:r>
          </a:p>
          <a:p>
            <a:r>
              <a:rPr lang="en-US" sz="2400"/>
              <a:t>Presentation on the Beach of Dreams next</a:t>
            </a:r>
            <a:endParaRPr lang="en-US" sz="2400">
              <a:cs typeface="Calibri"/>
            </a:endParaRPr>
          </a:p>
          <a:p>
            <a:r>
              <a:rPr lang="en-US" sz="2400"/>
              <a:t>Thank you everyone for attending!</a:t>
            </a:r>
            <a:endParaRPr lang="en-GB" sz="2400"/>
          </a:p>
        </p:txBody>
      </p:sp>
      <p:sp>
        <p:nvSpPr>
          <p:cNvPr id="5" name="Slide Number Placeholder 4">
            <a:extLst>
              <a:ext uri="{FF2B5EF4-FFF2-40B4-BE49-F238E27FC236}">
                <a16:creationId xmlns:a16="http://schemas.microsoft.com/office/drawing/2014/main" id="{FDA65AC9-E702-A9FE-A297-D382404004E2}"/>
              </a:ext>
            </a:extLst>
          </p:cNvPr>
          <p:cNvSpPr>
            <a:spLocks noGrp="1"/>
          </p:cNvSpPr>
          <p:nvPr>
            <p:ph type="sldNum" sz="quarter" idx="12"/>
          </p:nvPr>
        </p:nvSpPr>
        <p:spPr>
          <a:xfrm>
            <a:off x="8610600" y="6356350"/>
            <a:ext cx="2743200" cy="365125"/>
          </a:xfrm>
        </p:spPr>
        <p:txBody>
          <a:bodyPr>
            <a:normAutofit/>
          </a:bodyPr>
          <a:lstStyle/>
          <a:p>
            <a:pPr>
              <a:spcAft>
                <a:spcPts val="600"/>
              </a:spcAft>
            </a:pPr>
            <a:fld id="{0ECEA138-2E79-6B4C-8890-E3A8293B9828}" type="slidenum">
              <a:rPr lang="en-US" sz="1000">
                <a:solidFill>
                  <a:srgbClr val="FFFFFF"/>
                </a:solidFill>
              </a:rPr>
              <a:pPr>
                <a:spcAft>
                  <a:spcPts val="600"/>
                </a:spcAft>
              </a:pPr>
              <a:t>18</a:t>
            </a:fld>
            <a:endParaRPr lang="en-US" sz="1000">
              <a:solidFill>
                <a:srgbClr val="FFFFFF"/>
              </a:solidFill>
            </a:endParaRPr>
          </a:p>
        </p:txBody>
      </p:sp>
    </p:spTree>
    <p:extLst>
      <p:ext uri="{BB962C8B-B14F-4D97-AF65-F5344CB8AC3E}">
        <p14:creationId xmlns:p14="http://schemas.microsoft.com/office/powerpoint/2010/main" val="975707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EB04-AB11-2412-452A-51F94056C9BD}"/>
              </a:ext>
            </a:extLst>
          </p:cNvPr>
          <p:cNvSpPr>
            <a:spLocks noGrp="1"/>
          </p:cNvSpPr>
          <p:nvPr>
            <p:ph type="title"/>
          </p:nvPr>
        </p:nvSpPr>
        <p:spPr/>
        <p:txBody>
          <a:bodyPr/>
          <a:lstStyle/>
          <a:p>
            <a:r>
              <a:rPr lang="en-US"/>
              <a:t>Agenda</a:t>
            </a:r>
          </a:p>
        </p:txBody>
      </p:sp>
      <p:graphicFrame>
        <p:nvGraphicFramePr>
          <p:cNvPr id="9" name="Content Placeholder 2">
            <a:extLst>
              <a:ext uri="{FF2B5EF4-FFF2-40B4-BE49-F238E27FC236}">
                <a16:creationId xmlns:a16="http://schemas.microsoft.com/office/drawing/2014/main" id="{AD69BC3B-7478-83DE-A824-43FD77E10F9C}"/>
              </a:ext>
            </a:extLst>
          </p:cNvPr>
          <p:cNvGraphicFramePr>
            <a:graphicFrameLocks noGrp="1"/>
          </p:cNvGraphicFramePr>
          <p:nvPr>
            <p:ph idx="1"/>
            <p:extLst>
              <p:ext uri="{D42A27DB-BD31-4B8C-83A1-F6EECF244321}">
                <p14:modId xmlns:p14="http://schemas.microsoft.com/office/powerpoint/2010/main" val="782972772"/>
              </p:ext>
            </p:extLst>
          </p:nvPr>
        </p:nvGraphicFramePr>
        <p:xfrm>
          <a:off x="3700462" y="1825625"/>
          <a:ext cx="804386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DD32E10D-6F46-AEEC-F689-39E7E0B73F89}"/>
              </a:ext>
            </a:extLst>
          </p:cNvPr>
          <p:cNvSpPr>
            <a:spLocks noGrp="1"/>
          </p:cNvSpPr>
          <p:nvPr>
            <p:ph type="dt" sz="half" idx="10"/>
          </p:nvPr>
        </p:nvSpPr>
        <p:spPr/>
        <p:txBody>
          <a:bodyPr/>
          <a:lstStyle/>
          <a:p>
            <a:r>
              <a:rPr lang="en-GB"/>
              <a:t>25 Nov 2024</a:t>
            </a:r>
            <a:endParaRPr lang="en-US"/>
          </a:p>
        </p:txBody>
      </p:sp>
      <p:sp>
        <p:nvSpPr>
          <p:cNvPr id="6" name="Slide Number Placeholder 5">
            <a:extLst>
              <a:ext uri="{FF2B5EF4-FFF2-40B4-BE49-F238E27FC236}">
                <a16:creationId xmlns:a16="http://schemas.microsoft.com/office/drawing/2014/main" id="{B823B6A2-2834-E53B-C9A5-6A366486263F}"/>
              </a:ext>
            </a:extLst>
          </p:cNvPr>
          <p:cNvSpPr>
            <a:spLocks noGrp="1"/>
          </p:cNvSpPr>
          <p:nvPr>
            <p:ph type="sldNum" sz="quarter" idx="12"/>
          </p:nvPr>
        </p:nvSpPr>
        <p:spPr/>
        <p:txBody>
          <a:bodyPr/>
          <a:lstStyle/>
          <a:p>
            <a:fld id="{0ECEA138-2E79-6B4C-8890-E3A8293B9828}" type="slidenum">
              <a:rPr lang="en-US" smtClean="0"/>
              <a:t>1</a:t>
            </a:fld>
            <a:endParaRPr lang="en-US"/>
          </a:p>
        </p:txBody>
      </p:sp>
      <p:sp>
        <p:nvSpPr>
          <p:cNvPr id="7" name="Content Placeholder 2">
            <a:extLst>
              <a:ext uri="{FF2B5EF4-FFF2-40B4-BE49-F238E27FC236}">
                <a16:creationId xmlns:a16="http://schemas.microsoft.com/office/drawing/2014/main" id="{1DEAAB6E-8CEE-64BE-7B31-3244A04D94C7}"/>
              </a:ext>
            </a:extLst>
          </p:cNvPr>
          <p:cNvSpPr txBox="1">
            <a:spLocks/>
          </p:cNvSpPr>
          <p:nvPr/>
        </p:nvSpPr>
        <p:spPr>
          <a:xfrm>
            <a:off x="838200" y="1836737"/>
            <a:ext cx="2743200"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800" b="1">
                <a:latin typeface="+mn-lt"/>
              </a:rPr>
              <a:t>Welcome to the AGM of Largo Communities Together (LCT)</a:t>
            </a:r>
            <a:br>
              <a:rPr lang="en-GB" sz="2800" b="1">
                <a:latin typeface="+mn-lt"/>
              </a:rPr>
            </a:br>
            <a:br>
              <a:rPr lang="en-GB" sz="2800" b="1">
                <a:latin typeface="+mn-lt"/>
              </a:rPr>
            </a:br>
            <a:br>
              <a:rPr lang="en-GB" sz="2800" b="1">
                <a:latin typeface="+mn-lt"/>
              </a:rPr>
            </a:br>
            <a:r>
              <a:rPr lang="en-GB" sz="2800" b="1">
                <a:latin typeface="+mn-lt"/>
              </a:rPr>
              <a:t>25 November 2024, 7-8pm</a:t>
            </a:r>
          </a:p>
          <a:p>
            <a:pPr marL="0" indent="0">
              <a:buNone/>
            </a:pPr>
            <a:r>
              <a:rPr lang="en-GB" b="1"/>
              <a:t>@ The Aurrie</a:t>
            </a:r>
          </a:p>
          <a:p>
            <a:pPr marL="0" indent="0">
              <a:buNone/>
            </a:pPr>
            <a:endParaRPr lang="en-GB" b="1"/>
          </a:p>
          <a:p>
            <a:pPr marL="0" indent="0">
              <a:buNone/>
            </a:pPr>
            <a:r>
              <a:rPr lang="en-GB" b="1"/>
              <a:t>Followed by Beach of Dreams </a:t>
            </a:r>
          </a:p>
          <a:p>
            <a:pPr marL="0" indent="0">
              <a:buNone/>
            </a:pPr>
            <a:r>
              <a:rPr lang="en-GB" b="1"/>
              <a:t>8 pm – 9 pm</a:t>
            </a:r>
            <a:endParaRPr lang="en-US"/>
          </a:p>
        </p:txBody>
      </p:sp>
    </p:spTree>
    <p:extLst>
      <p:ext uri="{BB962C8B-B14F-4D97-AF65-F5344CB8AC3E}">
        <p14:creationId xmlns:p14="http://schemas.microsoft.com/office/powerpoint/2010/main" val="3565495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7F1B7-8D96-8284-88EA-CC7293F0A75E}"/>
              </a:ext>
            </a:extLst>
          </p:cNvPr>
          <p:cNvSpPr>
            <a:spLocks noGrp="1"/>
          </p:cNvSpPr>
          <p:nvPr>
            <p:ph type="title"/>
          </p:nvPr>
        </p:nvSpPr>
        <p:spPr>
          <a:xfrm>
            <a:off x="686834" y="1153572"/>
            <a:ext cx="3200400" cy="4461163"/>
          </a:xfrm>
        </p:spPr>
        <p:txBody>
          <a:bodyPr>
            <a:normAutofit/>
          </a:bodyPr>
          <a:lstStyle/>
          <a:p>
            <a:r>
              <a:rPr lang="en-US">
                <a:solidFill>
                  <a:srgbClr val="FFFFFF"/>
                </a:solidFill>
              </a:rPr>
              <a:t>Contact Us</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944C10-ADA3-911A-48CE-566059879D9D}"/>
              </a:ext>
            </a:extLst>
          </p:cNvPr>
          <p:cNvSpPr>
            <a:spLocks noGrp="1"/>
          </p:cNvSpPr>
          <p:nvPr>
            <p:ph idx="1"/>
          </p:nvPr>
        </p:nvSpPr>
        <p:spPr>
          <a:xfrm>
            <a:off x="4447308" y="591344"/>
            <a:ext cx="6906491" cy="5585619"/>
          </a:xfrm>
        </p:spPr>
        <p:txBody>
          <a:bodyPr anchor="ctr">
            <a:normAutofit/>
          </a:bodyPr>
          <a:lstStyle/>
          <a:p>
            <a:r>
              <a:rPr lang="en-US"/>
              <a:t>Email: </a:t>
            </a:r>
            <a:r>
              <a:rPr lang="en-US">
                <a:solidFill>
                  <a:srgbClr val="000000"/>
                </a:solidFill>
                <a:hlinkClick r:id="rId2"/>
              </a:rPr>
              <a:t>secretary@largoCT.org.uk</a:t>
            </a:r>
            <a:endParaRPr lang="en-US">
              <a:solidFill>
                <a:srgbClr val="000000"/>
              </a:solidFill>
              <a:cs typeface="Calibri"/>
            </a:endParaRPr>
          </a:p>
          <a:p>
            <a:r>
              <a:rPr lang="en-US"/>
              <a:t>Post: Largo Communities Together, 7 Lundin Square, Lundin Links, KY8 6BH</a:t>
            </a:r>
          </a:p>
          <a:p>
            <a:r>
              <a:rPr lang="en-US"/>
              <a:t>Website: www.largocommunitiestogether.org.uk</a:t>
            </a:r>
          </a:p>
          <a:p>
            <a:r>
              <a:rPr lang="en-US"/>
              <a:t>Facebook: www.facebook.com/largocommunities</a:t>
            </a:r>
          </a:p>
          <a:p>
            <a:endParaRPr lang="en-US"/>
          </a:p>
        </p:txBody>
      </p:sp>
      <p:sp>
        <p:nvSpPr>
          <p:cNvPr id="5" name="Slide Number Placeholder 4">
            <a:extLst>
              <a:ext uri="{FF2B5EF4-FFF2-40B4-BE49-F238E27FC236}">
                <a16:creationId xmlns:a16="http://schemas.microsoft.com/office/drawing/2014/main" id="{071222D3-19BF-7532-C3C5-7573B96FC617}"/>
              </a:ext>
            </a:extLst>
          </p:cNvPr>
          <p:cNvSpPr>
            <a:spLocks noGrp="1"/>
          </p:cNvSpPr>
          <p:nvPr>
            <p:ph type="sldNum" sz="quarter" idx="12"/>
          </p:nvPr>
        </p:nvSpPr>
        <p:spPr>
          <a:xfrm>
            <a:off x="9541564" y="6356350"/>
            <a:ext cx="1812235" cy="365125"/>
          </a:xfrm>
        </p:spPr>
        <p:txBody>
          <a:bodyPr>
            <a:normAutofit/>
          </a:bodyPr>
          <a:lstStyle/>
          <a:p>
            <a:pPr>
              <a:spcAft>
                <a:spcPts val="600"/>
              </a:spcAft>
            </a:pPr>
            <a:fld id="{0ECEA138-2E79-6B4C-8890-E3A8293B9828}" type="slidenum">
              <a:rPr lang="en-US" smtClean="0"/>
              <a:pPr>
                <a:spcAft>
                  <a:spcPts val="600"/>
                </a:spcAft>
              </a:pPr>
              <a:t>19</a:t>
            </a:fld>
            <a:endParaRPr lang="en-US"/>
          </a:p>
        </p:txBody>
      </p:sp>
    </p:spTree>
    <p:extLst>
      <p:ext uri="{BB962C8B-B14F-4D97-AF65-F5344CB8AC3E}">
        <p14:creationId xmlns:p14="http://schemas.microsoft.com/office/powerpoint/2010/main" val="2112703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1F1F7-2EB2-B069-2E8B-529FDB352B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65268-BE4D-6C09-D13D-D2BDBB9F85A1}"/>
              </a:ext>
            </a:extLst>
          </p:cNvPr>
          <p:cNvSpPr>
            <a:spLocks noGrp="1"/>
          </p:cNvSpPr>
          <p:nvPr>
            <p:ph type="title"/>
          </p:nvPr>
        </p:nvSpPr>
        <p:spPr>
          <a:xfrm>
            <a:off x="838201" y="345810"/>
            <a:ext cx="5120561" cy="1325563"/>
          </a:xfrm>
        </p:spPr>
        <p:txBody>
          <a:bodyPr>
            <a:normAutofit/>
          </a:bodyPr>
          <a:lstStyle/>
          <a:p>
            <a:r>
              <a:rPr lang="en-GB" dirty="0">
                <a:cs typeface="Calibri Light"/>
              </a:rPr>
              <a:t>Beach of Dreams FoLB Carol and Sue.</a:t>
            </a:r>
            <a:endParaRPr lang="en-GB" dirty="0"/>
          </a:p>
        </p:txBody>
      </p:sp>
      <p:sp>
        <p:nvSpPr>
          <p:cNvPr id="3" name="Content Placeholder 2">
            <a:extLst>
              <a:ext uri="{FF2B5EF4-FFF2-40B4-BE49-F238E27FC236}">
                <a16:creationId xmlns:a16="http://schemas.microsoft.com/office/drawing/2014/main" id="{E40AA1AA-6F30-4B94-6824-8B4FCB460877}"/>
              </a:ext>
            </a:extLst>
          </p:cNvPr>
          <p:cNvSpPr>
            <a:spLocks noGrp="1"/>
          </p:cNvSpPr>
          <p:nvPr>
            <p:ph idx="1"/>
          </p:nvPr>
        </p:nvSpPr>
        <p:spPr>
          <a:xfrm>
            <a:off x="838201" y="1825625"/>
            <a:ext cx="5092194" cy="4351338"/>
          </a:xfrm>
        </p:spPr>
        <p:txBody>
          <a:bodyPr vert="horz" lIns="91440" tIns="45720" rIns="91440" bIns="45720" rtlCol="0" anchor="t">
            <a:normAutofit/>
          </a:bodyPr>
          <a:lstStyle/>
          <a:p>
            <a:pPr marL="0" indent="0">
              <a:buNone/>
            </a:pPr>
            <a:br>
              <a:rPr lang="en-US" dirty="0"/>
            </a:br>
            <a:r>
              <a:rPr lang="en-GB" dirty="0">
                <a:ea typeface="+mn-lt"/>
                <a:cs typeface="+mn-lt"/>
              </a:rPr>
              <a:t>'Beach of Dreams is more than just a festival; it’s a journey through the diverse landscapes and rich histories of our coastal regions. Each step along the shore is a celebration of the natural beauty and cultural heritage that make our coastlines unique.'</a:t>
            </a:r>
            <a:endParaRPr lang="en-GB" dirty="0">
              <a:cs typeface="Calibri" panose="020F0502020204030204"/>
            </a:endParaRPr>
          </a:p>
        </p:txBody>
      </p:sp>
      <p:pic>
        <p:nvPicPr>
          <p:cNvPr id="6" name="Picture 5">
            <a:extLst>
              <a:ext uri="{FF2B5EF4-FFF2-40B4-BE49-F238E27FC236}">
                <a16:creationId xmlns:a16="http://schemas.microsoft.com/office/drawing/2014/main" id="{8F770714-B97B-720B-7057-CD1A0E973056}"/>
              </a:ext>
            </a:extLst>
          </p:cNvPr>
          <p:cNvPicPr>
            <a:picLocks noChangeAspect="1"/>
          </p:cNvPicPr>
          <p:nvPr/>
        </p:nvPicPr>
        <p:blipFill>
          <a:blip r:embed="rId2"/>
          <a:srcRect t="17276" r="-3" b="10526"/>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4" name="Picture 3" descr="A group of people holding flags on a beach&#10;&#10;Description automatically generated">
            <a:extLst>
              <a:ext uri="{FF2B5EF4-FFF2-40B4-BE49-F238E27FC236}">
                <a16:creationId xmlns:a16="http://schemas.microsoft.com/office/drawing/2014/main" id="{BE45173F-3497-771D-0C3E-B3A0F9792359}"/>
              </a:ext>
            </a:extLst>
          </p:cNvPr>
          <p:cNvPicPr>
            <a:picLocks noChangeAspect="1"/>
          </p:cNvPicPr>
          <p:nvPr/>
        </p:nvPicPr>
        <p:blipFill>
          <a:blip r:embed="rId3"/>
          <a:srcRect l="418" r="11827"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5" name="Slide Number Placeholder 4">
            <a:extLst>
              <a:ext uri="{FF2B5EF4-FFF2-40B4-BE49-F238E27FC236}">
                <a16:creationId xmlns:a16="http://schemas.microsoft.com/office/drawing/2014/main" id="{719E5B39-18EF-1EBE-CC6B-93CC8BFD8D43}"/>
              </a:ext>
            </a:extLst>
          </p:cNvPr>
          <p:cNvSpPr>
            <a:spLocks noGrp="1"/>
          </p:cNvSpPr>
          <p:nvPr>
            <p:ph type="sldNum" sz="quarter" idx="12"/>
          </p:nvPr>
        </p:nvSpPr>
        <p:spPr>
          <a:xfrm>
            <a:off x="8610600" y="6356349"/>
            <a:ext cx="2743200" cy="365125"/>
          </a:xfrm>
        </p:spPr>
        <p:txBody>
          <a:bodyPr>
            <a:normAutofit/>
          </a:bodyPr>
          <a:lstStyle/>
          <a:p>
            <a:pPr>
              <a:spcAft>
                <a:spcPts val="600"/>
              </a:spcAft>
            </a:pPr>
            <a:fld id="{0ECEA138-2E79-6B4C-8890-E3A8293B9828}" type="slidenum">
              <a:rPr lang="en-US">
                <a:solidFill>
                  <a:srgbClr val="FFFFFF"/>
                </a:solidFill>
              </a:rPr>
              <a:pPr>
                <a:spcAft>
                  <a:spcPts val="600"/>
                </a:spcAft>
              </a:pPr>
              <a:t>20</a:t>
            </a:fld>
            <a:endParaRPr lang="en-US">
              <a:solidFill>
                <a:srgbClr val="FFFFFF"/>
              </a:solidFill>
            </a:endParaRPr>
          </a:p>
        </p:txBody>
      </p:sp>
    </p:spTree>
    <p:extLst>
      <p:ext uri="{BB962C8B-B14F-4D97-AF65-F5344CB8AC3E}">
        <p14:creationId xmlns:p14="http://schemas.microsoft.com/office/powerpoint/2010/main" val="4127756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A1F1F7-2EB2-B069-2E8B-529FDB352B26}"/>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065268-BE4D-6C09-D13D-D2BDBB9F85A1}"/>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a:solidFill>
                  <a:srgbClr val="FFFFFF"/>
                </a:solidFill>
                <a:latin typeface="+mj-lt"/>
                <a:ea typeface="+mj-ea"/>
                <a:cs typeface="+mj-cs"/>
              </a:rPr>
              <a:t>Beach of Dreams</a:t>
            </a:r>
          </a:p>
        </p:txBody>
      </p:sp>
      <p:pic>
        <p:nvPicPr>
          <p:cNvPr id="6" name="Picture 5">
            <a:extLst>
              <a:ext uri="{FF2B5EF4-FFF2-40B4-BE49-F238E27FC236}">
                <a16:creationId xmlns:a16="http://schemas.microsoft.com/office/drawing/2014/main" id="{8F770714-B97B-720B-7057-CD1A0E973056}"/>
              </a:ext>
            </a:extLst>
          </p:cNvPr>
          <p:cNvPicPr>
            <a:picLocks noChangeAspect="1"/>
          </p:cNvPicPr>
          <p:nvPr/>
        </p:nvPicPr>
        <p:blipFill>
          <a:blip r:embed="rId2"/>
          <a:srcRect l="6477"/>
          <a:stretch/>
        </p:blipFill>
        <p:spPr>
          <a:xfrm>
            <a:off x="762688" y="321732"/>
            <a:ext cx="2883775" cy="4111323"/>
          </a:xfrm>
          <a:prstGeom prst="rect">
            <a:avLst/>
          </a:prstGeom>
        </p:spPr>
      </p:pic>
      <p:pic>
        <p:nvPicPr>
          <p:cNvPr id="9" name="Picture 8" descr="A close up of a white and black object&#10;&#10;Description automatically generated">
            <a:extLst>
              <a:ext uri="{FF2B5EF4-FFF2-40B4-BE49-F238E27FC236}">
                <a16:creationId xmlns:a16="http://schemas.microsoft.com/office/drawing/2014/main" id="{D69782FB-69D1-DE3D-93D6-EC1C8CF7E82F}"/>
              </a:ext>
            </a:extLst>
          </p:cNvPr>
          <p:cNvPicPr>
            <a:picLocks noChangeAspect="1"/>
          </p:cNvPicPr>
          <p:nvPr/>
        </p:nvPicPr>
        <p:blipFill>
          <a:blip r:embed="rId3"/>
          <a:srcRect l="22145" r="31743" b="-2"/>
          <a:stretch/>
        </p:blipFill>
        <p:spPr>
          <a:xfrm>
            <a:off x="4622178" y="321734"/>
            <a:ext cx="2943131" cy="2010551"/>
          </a:xfrm>
          <a:prstGeom prst="rect">
            <a:avLst/>
          </a:prstGeom>
        </p:spPr>
      </p:pic>
      <p:pic>
        <p:nvPicPr>
          <p:cNvPr id="7" name="Content Placeholder 6" descr="A drawing of a starfish&#10;&#10;Description automatically generated">
            <a:extLst>
              <a:ext uri="{FF2B5EF4-FFF2-40B4-BE49-F238E27FC236}">
                <a16:creationId xmlns:a16="http://schemas.microsoft.com/office/drawing/2014/main" id="{EF98E008-50D1-FA0D-4C6A-5884F9203516}"/>
              </a:ext>
            </a:extLst>
          </p:cNvPr>
          <p:cNvPicPr>
            <a:picLocks noChangeAspect="1"/>
          </p:cNvPicPr>
          <p:nvPr/>
        </p:nvPicPr>
        <p:blipFill>
          <a:blip r:embed="rId4"/>
          <a:srcRect r="2" b="7921"/>
          <a:stretch/>
        </p:blipFill>
        <p:spPr>
          <a:xfrm>
            <a:off x="4629563" y="2422097"/>
            <a:ext cx="2915994" cy="2013804"/>
          </a:xfrm>
          <a:prstGeom prst="rect">
            <a:avLst/>
          </a:prstGeom>
        </p:spPr>
      </p:pic>
      <p:pic>
        <p:nvPicPr>
          <p:cNvPr id="13" name="Picture 12" descr="A screen with a picture of plants&#10;&#10;Description automatically generated">
            <a:extLst>
              <a:ext uri="{FF2B5EF4-FFF2-40B4-BE49-F238E27FC236}">
                <a16:creationId xmlns:a16="http://schemas.microsoft.com/office/drawing/2014/main" id="{407F858E-4C69-ABF3-8657-F138951CF8C1}"/>
              </a:ext>
            </a:extLst>
          </p:cNvPr>
          <p:cNvPicPr>
            <a:picLocks noChangeAspect="1"/>
          </p:cNvPicPr>
          <p:nvPr/>
        </p:nvPicPr>
        <p:blipFill>
          <a:blip r:embed="rId5"/>
          <a:stretch>
            <a:fillRect/>
          </a:stretch>
        </p:blipFill>
        <p:spPr>
          <a:xfrm>
            <a:off x="8086176" y="934160"/>
            <a:ext cx="3797984" cy="2886467"/>
          </a:xfrm>
          <a:prstGeom prst="rect">
            <a:avLst/>
          </a:prstGeom>
        </p:spPr>
      </p:pic>
      <p:cxnSp>
        <p:nvCxnSpPr>
          <p:cNvPr id="48" name="Straight Connector 4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A screen shot of a screen&#10;&#10;Description automatically generated">
            <a:extLst>
              <a:ext uri="{FF2B5EF4-FFF2-40B4-BE49-F238E27FC236}">
                <a16:creationId xmlns:a16="http://schemas.microsoft.com/office/drawing/2014/main" id="{FD2F8E12-8A8D-8F2D-BDA9-45DD9878068B}"/>
              </a:ext>
            </a:extLst>
          </p:cNvPr>
          <p:cNvPicPr>
            <a:picLocks noGrp="1" noChangeAspect="1"/>
          </p:cNvPicPr>
          <p:nvPr>
            <p:ph idx="1"/>
          </p:nvPr>
        </p:nvPicPr>
        <p:blipFill>
          <a:blip r:embed="rId6"/>
          <a:stretch>
            <a:fillRect/>
          </a:stretch>
        </p:blipFill>
        <p:spPr>
          <a:xfrm>
            <a:off x="864853" y="4525715"/>
            <a:ext cx="2680734" cy="2010551"/>
          </a:xfrm>
          <a:prstGeom prst="rect">
            <a:avLst/>
          </a:prstGeom>
        </p:spPr>
      </p:pic>
      <p:sp>
        <p:nvSpPr>
          <p:cNvPr id="5" name="Slide Number Placeholder 4">
            <a:extLst>
              <a:ext uri="{FF2B5EF4-FFF2-40B4-BE49-F238E27FC236}">
                <a16:creationId xmlns:a16="http://schemas.microsoft.com/office/drawing/2014/main" id="{719E5B39-18EF-1EBE-CC6B-93CC8BFD8D43}"/>
              </a:ext>
            </a:extLst>
          </p:cNvPr>
          <p:cNvSpPr>
            <a:spLocks noGrp="1"/>
          </p:cNvSpPr>
          <p:nvPr>
            <p:ph type="sldNum" sz="quarter" idx="12"/>
          </p:nvPr>
        </p:nvSpPr>
        <p:spPr>
          <a:xfrm>
            <a:off x="9057372" y="6536267"/>
            <a:ext cx="2743200" cy="306928"/>
          </a:xfrm>
        </p:spPr>
        <p:txBody>
          <a:bodyPr vert="horz" lIns="91440" tIns="45720" rIns="91440" bIns="45720" rtlCol="0" anchor="ctr">
            <a:normAutofit/>
          </a:bodyPr>
          <a:lstStyle/>
          <a:p>
            <a:pPr>
              <a:spcAft>
                <a:spcPts val="600"/>
              </a:spcAft>
            </a:pPr>
            <a:fld id="{0ECEA138-2E79-6B4C-8890-E3A8293B9828}" type="slidenum">
              <a:rPr lang="en-US">
                <a:solidFill>
                  <a:schemeClr val="tx1">
                    <a:lumMod val="75000"/>
                    <a:lumOff val="25000"/>
                  </a:schemeClr>
                </a:solidFill>
              </a:rPr>
              <a:pPr>
                <a:spcAft>
                  <a:spcPts val="600"/>
                </a:spcAft>
              </a:pPr>
              <a:t>21</a:t>
            </a:fld>
            <a:endParaRPr lang="en-US">
              <a:solidFill>
                <a:schemeClr val="tx1">
                  <a:lumMod val="75000"/>
                  <a:lumOff val="25000"/>
                </a:schemeClr>
              </a:solidFill>
            </a:endParaRPr>
          </a:p>
        </p:txBody>
      </p:sp>
    </p:spTree>
    <p:extLst>
      <p:ext uri="{BB962C8B-B14F-4D97-AF65-F5344CB8AC3E}">
        <p14:creationId xmlns:p14="http://schemas.microsoft.com/office/powerpoint/2010/main" val="3236889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1B8608-6AD3-DD0B-8FB7-FD290AB18218}"/>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242C09-869A-B324-1C30-F413AC131294}"/>
              </a:ext>
            </a:extLst>
          </p:cNvPr>
          <p:cNvSpPr>
            <a:spLocks noGrp="1"/>
          </p:cNvSpPr>
          <p:nvPr>
            <p:ph type="title"/>
          </p:nvPr>
        </p:nvSpPr>
        <p:spPr>
          <a:xfrm>
            <a:off x="841248" y="548640"/>
            <a:ext cx="3600860" cy="5431536"/>
          </a:xfrm>
        </p:spPr>
        <p:txBody>
          <a:bodyPr>
            <a:normAutofit/>
          </a:bodyPr>
          <a:lstStyle/>
          <a:p>
            <a:r>
              <a:rPr lang="en-US" sz="5400"/>
              <a:t>Chair Report</a:t>
            </a:r>
          </a:p>
        </p:txBody>
      </p:sp>
      <p:sp>
        <p:nvSpPr>
          <p:cNvPr id="2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77937809-25E0-8721-D131-12585C91AF20}"/>
              </a:ext>
            </a:extLst>
          </p:cNvPr>
          <p:cNvSpPr>
            <a:spLocks noGrp="1"/>
          </p:cNvSpPr>
          <p:nvPr>
            <p:ph idx="1"/>
          </p:nvPr>
        </p:nvSpPr>
        <p:spPr>
          <a:xfrm>
            <a:off x="5126418" y="552091"/>
            <a:ext cx="6224335" cy="5431536"/>
          </a:xfrm>
        </p:spPr>
        <p:txBody>
          <a:bodyPr vert="horz" lIns="91440" tIns="45720" rIns="91440" bIns="45720" rtlCol="0" anchor="ctr">
            <a:normAutofit/>
          </a:bodyPr>
          <a:lstStyle/>
          <a:p>
            <a:pPr marL="0" indent="0">
              <a:buNone/>
            </a:pPr>
            <a:r>
              <a:rPr lang="en-GB" sz="1900">
                <a:latin typeface="+mn-lt"/>
              </a:rPr>
              <a:t>To build a thriving community</a:t>
            </a:r>
          </a:p>
          <a:p>
            <a:pPr marL="0" indent="0">
              <a:buNone/>
            </a:pPr>
            <a:r>
              <a:rPr lang="en-GB" sz="1900"/>
              <a:t>by</a:t>
            </a:r>
            <a:endParaRPr lang="en-GB" sz="1900">
              <a:cs typeface="Calibri"/>
            </a:endParaRPr>
          </a:p>
          <a:p>
            <a:pPr marL="0" indent="0">
              <a:buNone/>
            </a:pPr>
            <a:r>
              <a:rPr lang="en-GB" sz="1900">
                <a:latin typeface="+mn-lt"/>
              </a:rPr>
              <a:t>Listening to our community, creating the right conditions, and supporting sustainable development.</a:t>
            </a:r>
            <a:endParaRPr lang="en-GB" sz="1900"/>
          </a:p>
          <a:p>
            <a:pPr marL="0" indent="0">
              <a:buNone/>
            </a:pPr>
            <a:endParaRPr lang="en-GB" sz="1900"/>
          </a:p>
          <a:p>
            <a:pPr marL="0" indent="0">
              <a:buNone/>
            </a:pPr>
            <a:r>
              <a:rPr lang="en-GB" sz="1900">
                <a:latin typeface="+mn-lt"/>
              </a:rPr>
              <a:t>We are:</a:t>
            </a:r>
            <a:endParaRPr lang="en-GB" sz="1900"/>
          </a:p>
          <a:p>
            <a:pPr marL="342900" indent="-342900">
              <a:buFont typeface="Arial" panose="020B0604020202020204" pitchFamily="34" charset="0"/>
              <a:buChar char="•"/>
            </a:pPr>
            <a:r>
              <a:rPr lang="en-GB" sz="1900">
                <a:latin typeface="+mn-lt"/>
              </a:rPr>
              <a:t>Representative body</a:t>
            </a:r>
            <a:endParaRPr lang="en-US" sz="1900">
              <a:latin typeface="+mn-lt"/>
            </a:endParaRPr>
          </a:p>
          <a:p>
            <a:pPr marL="342900" indent="-342900">
              <a:buFont typeface="Arial" panose="020B0604020202020204" pitchFamily="34" charset="0"/>
              <a:buChar char="•"/>
            </a:pPr>
            <a:r>
              <a:rPr lang="en-GB" sz="1900">
                <a:latin typeface="+mn-lt"/>
              </a:rPr>
              <a:t>Scottish Charitable Incorporated Organisation regulated by OSCR</a:t>
            </a:r>
            <a:endParaRPr lang="en-US" sz="1900">
              <a:latin typeface="+mn-lt"/>
            </a:endParaRPr>
          </a:p>
          <a:p>
            <a:pPr marL="342900" indent="-342900">
              <a:buFont typeface="Arial" panose="020B0604020202020204" pitchFamily="34" charset="0"/>
              <a:buChar char="•"/>
            </a:pPr>
            <a:r>
              <a:rPr lang="en-GB" sz="1900">
                <a:latin typeface="+mn-lt"/>
              </a:rPr>
              <a:t>Projects with high social impact and/or sustainable development potential</a:t>
            </a:r>
            <a:endParaRPr lang="en-US" sz="1900">
              <a:latin typeface="+mn-lt"/>
            </a:endParaRPr>
          </a:p>
          <a:p>
            <a:pPr marL="342900" indent="-342900">
              <a:buFont typeface="Arial" panose="020B0604020202020204" pitchFamily="34" charset="0"/>
              <a:buChar char="•"/>
            </a:pPr>
            <a:r>
              <a:rPr lang="en-GB" sz="1900">
                <a:latin typeface="+mn-lt"/>
              </a:rPr>
              <a:t>Enhancement of the fabric of our community through the development of our people and groups</a:t>
            </a:r>
          </a:p>
          <a:p>
            <a:pPr marL="0" indent="0">
              <a:buNone/>
            </a:pPr>
            <a:br>
              <a:rPr lang="en-GB" sz="1900">
                <a:latin typeface="+mn-lt"/>
              </a:rPr>
            </a:br>
            <a:r>
              <a:rPr lang="en-GB" sz="1900">
                <a:latin typeface="+mn-lt"/>
              </a:rPr>
              <a:t>Apart from our Development Officer, we are all volunteers! </a:t>
            </a:r>
            <a:endParaRPr lang="en-US" sz="1900"/>
          </a:p>
        </p:txBody>
      </p:sp>
      <p:sp>
        <p:nvSpPr>
          <p:cNvPr id="5" name="Slide Number Placeholder 4">
            <a:extLst>
              <a:ext uri="{FF2B5EF4-FFF2-40B4-BE49-F238E27FC236}">
                <a16:creationId xmlns:a16="http://schemas.microsoft.com/office/drawing/2014/main" id="{B4083A72-9246-100B-EE92-38EE624B56A7}"/>
              </a:ext>
            </a:extLst>
          </p:cNvPr>
          <p:cNvSpPr>
            <a:spLocks noGrp="1"/>
          </p:cNvSpPr>
          <p:nvPr>
            <p:ph type="sldNum" sz="quarter" idx="12"/>
          </p:nvPr>
        </p:nvSpPr>
        <p:spPr>
          <a:xfrm>
            <a:off x="8610600" y="6356350"/>
            <a:ext cx="2743200" cy="365125"/>
          </a:xfrm>
        </p:spPr>
        <p:txBody>
          <a:bodyPr>
            <a:normAutofit/>
          </a:bodyPr>
          <a:lstStyle/>
          <a:p>
            <a:pPr>
              <a:spcAft>
                <a:spcPts val="600"/>
              </a:spcAft>
            </a:pPr>
            <a:fld id="{0ECEA138-2E79-6B4C-8890-E3A8293B9828}" type="slidenum">
              <a:rPr lang="en-US" smtClean="0"/>
              <a:pPr>
                <a:spcAft>
                  <a:spcPts val="600"/>
                </a:spcAft>
              </a:pPr>
              <a:t>2</a:t>
            </a:fld>
            <a:endParaRPr lang="en-US"/>
          </a:p>
        </p:txBody>
      </p:sp>
    </p:spTree>
    <p:extLst>
      <p:ext uri="{BB962C8B-B14F-4D97-AF65-F5344CB8AC3E}">
        <p14:creationId xmlns:p14="http://schemas.microsoft.com/office/powerpoint/2010/main" val="3748797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F5C68B-7CA7-273E-A214-B857F6DB32EC}"/>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b="1" kern="1200">
                <a:solidFill>
                  <a:schemeClr val="tx1"/>
                </a:solidFill>
                <a:latin typeface="+mj-lt"/>
                <a:ea typeface="+mj-ea"/>
                <a:cs typeface="+mj-cs"/>
              </a:rPr>
              <a:t>Largo </a:t>
            </a:r>
            <a:br>
              <a:rPr lang="en-US" b="1" kern="1200">
                <a:solidFill>
                  <a:schemeClr val="tx1"/>
                </a:solidFill>
                <a:latin typeface="+mj-lt"/>
                <a:ea typeface="+mj-ea"/>
                <a:cs typeface="+mj-cs"/>
              </a:rPr>
            </a:br>
            <a:r>
              <a:rPr lang="en-US" b="1" kern="1200">
                <a:solidFill>
                  <a:schemeClr val="tx1"/>
                </a:solidFill>
                <a:latin typeface="+mj-lt"/>
                <a:ea typeface="+mj-ea"/>
                <a:cs typeface="+mj-cs"/>
              </a:rPr>
              <a:t>Communities </a:t>
            </a:r>
            <a:br>
              <a:rPr lang="en-US" b="1" kern="1200">
                <a:solidFill>
                  <a:schemeClr val="tx1"/>
                </a:solidFill>
                <a:latin typeface="+mj-lt"/>
                <a:ea typeface="+mj-ea"/>
                <a:cs typeface="+mj-cs"/>
              </a:rPr>
            </a:br>
            <a:r>
              <a:rPr lang="en-US" b="1" kern="1200">
                <a:solidFill>
                  <a:schemeClr val="tx1"/>
                </a:solidFill>
                <a:latin typeface="+mj-lt"/>
                <a:ea typeface="+mj-ea"/>
                <a:cs typeface="+mj-cs"/>
              </a:rPr>
              <a:t>Together - </a:t>
            </a:r>
            <a:br>
              <a:rPr lang="en-US" b="1" kern="1200">
                <a:solidFill>
                  <a:schemeClr val="tx1"/>
                </a:solidFill>
                <a:latin typeface="+mj-lt"/>
                <a:ea typeface="+mj-ea"/>
                <a:cs typeface="+mj-cs"/>
              </a:rPr>
            </a:br>
            <a:r>
              <a:rPr lang="en-US" b="1" kern="1200">
                <a:solidFill>
                  <a:schemeClr val="tx1"/>
                </a:solidFill>
                <a:latin typeface="+mj-lt"/>
                <a:ea typeface="+mj-ea"/>
                <a:cs typeface="+mj-cs"/>
              </a:rPr>
              <a:t>Community </a:t>
            </a:r>
            <a:br>
              <a:rPr lang="en-US" b="1" kern="1200">
                <a:solidFill>
                  <a:schemeClr val="tx1"/>
                </a:solidFill>
                <a:latin typeface="+mj-lt"/>
                <a:ea typeface="+mj-ea"/>
                <a:cs typeface="+mj-cs"/>
              </a:rPr>
            </a:br>
            <a:r>
              <a:rPr lang="en-US" b="1" kern="1200">
                <a:solidFill>
                  <a:schemeClr val="tx1"/>
                </a:solidFill>
                <a:latin typeface="+mj-lt"/>
                <a:ea typeface="+mj-ea"/>
                <a:cs typeface="+mj-cs"/>
              </a:rPr>
              <a:t>Boundary</a:t>
            </a:r>
          </a:p>
        </p:txBody>
      </p:sp>
      <p:sp>
        <p:nvSpPr>
          <p:cNvPr id="38"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93D05328-3511-EB48-20C0-8BF7FB84C46A}"/>
              </a:ext>
            </a:extLst>
          </p:cNvPr>
          <p:cNvSpPr txBox="1">
            <a:spLocks/>
          </p:cNvSpPr>
          <p:nvPr/>
        </p:nvSpPr>
        <p:spPr>
          <a:xfrm>
            <a:off x="4654296" y="4798577"/>
            <a:ext cx="6894576" cy="1428487"/>
          </a:xfrm>
          <a:prstGeom prst="rect">
            <a:avLst/>
          </a:prstGeom>
        </p:spPr>
        <p:txBody>
          <a:bodyPr vert="horz" lIns="91440" tIns="45720" rIns="91440" bIns="45720" rtlCol="0" anchor="t">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28600" algn="l">
              <a:lnSpc>
                <a:spcPct val="90000"/>
              </a:lnSpc>
              <a:spcAft>
                <a:spcPts val="600"/>
              </a:spcAft>
              <a:buFont typeface="Arial" panose="020B0604020202020204" pitchFamily="34" charset="0"/>
              <a:buChar char="•"/>
            </a:pPr>
            <a:fld id="{0ECEA138-2E79-6B4C-8890-E3A8293B9828}" type="slidenum">
              <a:rPr lang="en-US" sz="2200">
                <a:solidFill>
                  <a:schemeClr val="tx1"/>
                </a:solidFill>
              </a:rPr>
              <a:pPr indent="-228600" algn="l">
                <a:lnSpc>
                  <a:spcPct val="90000"/>
                </a:lnSpc>
                <a:spcAft>
                  <a:spcPts val="600"/>
                </a:spcAft>
                <a:buFont typeface="Arial" panose="020B0604020202020204" pitchFamily="34" charset="0"/>
                <a:buChar char="•"/>
              </a:pPr>
              <a:t>3</a:t>
            </a:fld>
            <a:endParaRPr lang="en-US" sz="2200">
              <a:solidFill>
                <a:schemeClr val="tx1"/>
              </a:solidFill>
            </a:endParaRPr>
          </a:p>
        </p:txBody>
      </p:sp>
      <p:grpSp>
        <p:nvGrpSpPr>
          <p:cNvPr id="31" name="Group 30">
            <a:extLst>
              <a:ext uri="{FF2B5EF4-FFF2-40B4-BE49-F238E27FC236}">
                <a16:creationId xmlns:a16="http://schemas.microsoft.com/office/drawing/2014/main" id="{F72B61C3-0D7A-69D2-EE21-DDFAF4BD3B82}"/>
              </a:ext>
            </a:extLst>
          </p:cNvPr>
          <p:cNvGrpSpPr>
            <a:grpSpLocks noChangeAspect="1"/>
          </p:cNvGrpSpPr>
          <p:nvPr/>
        </p:nvGrpSpPr>
        <p:grpSpPr bwMode="auto">
          <a:xfrm>
            <a:off x="4654296" y="630935"/>
            <a:ext cx="7194082" cy="5395791"/>
            <a:chOff x="4447626" y="529654"/>
            <a:chExt cx="15842" cy="11882"/>
          </a:xfrm>
        </p:grpSpPr>
        <p:pic>
          <p:nvPicPr>
            <p:cNvPr id="10" name="Picture 9" descr="A map of a city&#10;&#10;Description automatically generated">
              <a:extLst>
                <a:ext uri="{FF2B5EF4-FFF2-40B4-BE49-F238E27FC236}">
                  <a16:creationId xmlns:a16="http://schemas.microsoft.com/office/drawing/2014/main" id="{A795E68B-2078-E2A2-8CD8-D87262ABE943}"/>
                </a:ext>
              </a:extLst>
            </p:cNvPr>
            <p:cNvPicPr>
              <a:picLocks noChangeAspect="1" noEditPoint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47640" y="529654"/>
              <a:ext cx="15826" cy="1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0">
              <a:extLst>
                <a:ext uri="{FF2B5EF4-FFF2-40B4-BE49-F238E27FC236}">
                  <a16:creationId xmlns:a16="http://schemas.microsoft.com/office/drawing/2014/main" id="{10003447-45EE-4CE1-960B-0CCE6EE1201A}"/>
                </a:ext>
              </a:extLst>
            </p:cNvPr>
            <p:cNvSpPr>
              <a:spLocks noChangeAspect="1" noEditPoints="1" noChangeArrowheads="1" noChangeShapeType="1" noTextEdit="1"/>
            </p:cNvSpPr>
            <p:nvPr/>
          </p:nvSpPr>
          <p:spPr bwMode="auto">
            <a:xfrm>
              <a:off x="4450791" y="530124"/>
              <a:ext cx="10520" cy="9389"/>
            </a:xfrm>
            <a:custGeom>
              <a:avLst/>
              <a:gdLst>
                <a:gd name="T0" fmla="+- 0 12499 3166"/>
                <a:gd name="T1" fmla="*/ T0 w 10520"/>
                <a:gd name="T2" fmla="+- 0 4642 494"/>
                <a:gd name="T3" fmla="*/ 4642 h 9389"/>
                <a:gd name="T4" fmla="+- 0 12900 3166"/>
                <a:gd name="T5" fmla="*/ T4 w 10520"/>
                <a:gd name="T6" fmla="+- 0 6734 494"/>
                <a:gd name="T7" fmla="*/ 6734 h 9389"/>
                <a:gd name="T8" fmla="+- 0 13368 3166"/>
                <a:gd name="T9" fmla="*/ T8 w 10520"/>
                <a:gd name="T10" fmla="+- 0 7433 494"/>
                <a:gd name="T11" fmla="*/ 7433 h 9389"/>
                <a:gd name="T12" fmla="+- 0 13601 3166"/>
                <a:gd name="T13" fmla="*/ T12 w 10520"/>
                <a:gd name="T14" fmla="+- 0 8297 494"/>
                <a:gd name="T15" fmla="*/ 8297 h 9389"/>
                <a:gd name="T16" fmla="+- 0 13174 3166"/>
                <a:gd name="T17" fmla="*/ T16 w 10520"/>
                <a:gd name="T18" fmla="+- 0 8930 494"/>
                <a:gd name="T19" fmla="*/ 8930 h 9389"/>
                <a:gd name="T20" fmla="+- 0 13010 3166"/>
                <a:gd name="T21" fmla="*/ T20 w 10520"/>
                <a:gd name="T22" fmla="+- 0 9689 494"/>
                <a:gd name="T23" fmla="*/ 9689 h 9389"/>
                <a:gd name="T24" fmla="+- 0 11424 3166"/>
                <a:gd name="T25" fmla="*/ T24 w 10520"/>
                <a:gd name="T26" fmla="+- 0 8710 494"/>
                <a:gd name="T27" fmla="*/ 8710 h 9389"/>
                <a:gd name="T28" fmla="+- 0 6593 3166"/>
                <a:gd name="T29" fmla="*/ T28 w 10520"/>
                <a:gd name="T30" fmla="+- 0 8736 494"/>
                <a:gd name="T31" fmla="*/ 8736 h 9389"/>
                <a:gd name="T32" fmla="+- 0 6019 3166"/>
                <a:gd name="T33" fmla="*/ T32 w 10520"/>
                <a:gd name="T34" fmla="+- 0 8378 494"/>
                <a:gd name="T35" fmla="*/ 8378 h 9389"/>
                <a:gd name="T36" fmla="+- 0 5750 3166"/>
                <a:gd name="T37" fmla="*/ T36 w 10520"/>
                <a:gd name="T38" fmla="+- 0 8321 494"/>
                <a:gd name="T39" fmla="*/ 8321 h 9389"/>
                <a:gd name="T40" fmla="+- 0 5587 3166"/>
                <a:gd name="T41" fmla="*/ T40 w 10520"/>
                <a:gd name="T42" fmla="+- 0 8218 494"/>
                <a:gd name="T43" fmla="*/ 8218 h 9389"/>
                <a:gd name="T44" fmla="+- 0 5558 3166"/>
                <a:gd name="T45" fmla="*/ T44 w 10520"/>
                <a:gd name="T46" fmla="+- 0 8196 494"/>
                <a:gd name="T47" fmla="*/ 8196 h 9389"/>
                <a:gd name="T48" fmla="+- 0 5174 3166"/>
                <a:gd name="T49" fmla="*/ T48 w 10520"/>
                <a:gd name="T50" fmla="+- 0 7872 494"/>
                <a:gd name="T51" fmla="*/ 7872 h 9389"/>
                <a:gd name="T52" fmla="+- 0 4810 3166"/>
                <a:gd name="T53" fmla="*/ T52 w 10520"/>
                <a:gd name="T54" fmla="+- 0 7562 494"/>
                <a:gd name="T55" fmla="*/ 7562 h 9389"/>
                <a:gd name="T56" fmla="+- 0 4714 3166"/>
                <a:gd name="T57" fmla="*/ T56 w 10520"/>
                <a:gd name="T58" fmla="+- 0 7284 494"/>
                <a:gd name="T59" fmla="*/ 7284 h 9389"/>
                <a:gd name="T60" fmla="+- 0 4651 3166"/>
                <a:gd name="T61" fmla="*/ T60 w 10520"/>
                <a:gd name="T62" fmla="+- 0 7138 494"/>
                <a:gd name="T63" fmla="*/ 7138 h 9389"/>
                <a:gd name="T64" fmla="+- 0 4613 3166"/>
                <a:gd name="T65" fmla="*/ T64 w 10520"/>
                <a:gd name="T66" fmla="+- 0 6562 494"/>
                <a:gd name="T67" fmla="*/ 6562 h 9389"/>
                <a:gd name="T68" fmla="+- 0 4579 3166"/>
                <a:gd name="T69" fmla="*/ T68 w 10520"/>
                <a:gd name="T70" fmla="+- 0 6218 494"/>
                <a:gd name="T71" fmla="*/ 6218 h 9389"/>
                <a:gd name="T72" fmla="+- 0 4363 3166"/>
                <a:gd name="T73" fmla="*/ T72 w 10520"/>
                <a:gd name="T74" fmla="+- 0 5736 494"/>
                <a:gd name="T75" fmla="*/ 5736 h 9389"/>
                <a:gd name="T76" fmla="+- 0 4205 3166"/>
                <a:gd name="T77" fmla="*/ T76 w 10520"/>
                <a:gd name="T78" fmla="+- 0 5549 494"/>
                <a:gd name="T79" fmla="*/ 5549 h 9389"/>
                <a:gd name="T80" fmla="+- 0 3910 3166"/>
                <a:gd name="T81" fmla="*/ T80 w 10520"/>
                <a:gd name="T82" fmla="+- 0 5040 494"/>
                <a:gd name="T83" fmla="*/ 5040 h 9389"/>
                <a:gd name="T84" fmla="+- 0 3533 3166"/>
                <a:gd name="T85" fmla="*/ T84 w 10520"/>
                <a:gd name="T86" fmla="+- 0 4778 494"/>
                <a:gd name="T87" fmla="*/ 4778 h 9389"/>
                <a:gd name="T88" fmla="+- 0 3166 3166"/>
                <a:gd name="T89" fmla="*/ T88 w 10520"/>
                <a:gd name="T90" fmla="+- 0 3972 494"/>
                <a:gd name="T91" fmla="*/ 3972 h 9389"/>
                <a:gd name="T92" fmla="+- 0 3398 3166"/>
                <a:gd name="T93" fmla="*/ T92 w 10520"/>
                <a:gd name="T94" fmla="+- 0 2849 494"/>
                <a:gd name="T95" fmla="*/ 2849 h 9389"/>
                <a:gd name="T96" fmla="+- 0 3643 3166"/>
                <a:gd name="T97" fmla="*/ T96 w 10520"/>
                <a:gd name="T98" fmla="+- 0 2858 494"/>
                <a:gd name="T99" fmla="*/ 2858 h 9389"/>
                <a:gd name="T100" fmla="+- 0 4073 3166"/>
                <a:gd name="T101" fmla="*/ T100 w 10520"/>
                <a:gd name="T102" fmla="+- 0 2748 494"/>
                <a:gd name="T103" fmla="*/ 2748 h 9389"/>
                <a:gd name="T104" fmla="+- 0 4082 3166"/>
                <a:gd name="T105" fmla="*/ T104 w 10520"/>
                <a:gd name="T106" fmla="+- 0 2582 494"/>
                <a:gd name="T107" fmla="*/ 2582 h 9389"/>
                <a:gd name="T108" fmla="+- 0 4493 3166"/>
                <a:gd name="T109" fmla="*/ T108 w 10520"/>
                <a:gd name="T110" fmla="+- 0 2222 494"/>
                <a:gd name="T111" fmla="*/ 2222 h 9389"/>
                <a:gd name="T112" fmla="+- 0 4709 3166"/>
                <a:gd name="T113" fmla="*/ T112 w 10520"/>
                <a:gd name="T114" fmla="+- 0 2071 494"/>
                <a:gd name="T115" fmla="*/ 2071 h 9389"/>
                <a:gd name="T116" fmla="+- 0 4867 3166"/>
                <a:gd name="T117" fmla="*/ T116 w 10520"/>
                <a:gd name="T118" fmla="+- 0 1870 494"/>
                <a:gd name="T119" fmla="*/ 1870 h 9389"/>
                <a:gd name="T120" fmla="+- 0 4980 3166"/>
                <a:gd name="T121" fmla="*/ T120 w 10520"/>
                <a:gd name="T122" fmla="+- 0 1613 494"/>
                <a:gd name="T123" fmla="*/ 1613 h 9389"/>
                <a:gd name="T124" fmla="+- 0 5054 3166"/>
                <a:gd name="T125" fmla="*/ T124 w 10520"/>
                <a:gd name="T126" fmla="+- 0 1481 494"/>
                <a:gd name="T127" fmla="*/ 1481 h 9389"/>
                <a:gd name="T128" fmla="+- 0 5119 3166"/>
                <a:gd name="T129" fmla="*/ T128 w 10520"/>
                <a:gd name="T130" fmla="+- 0 1416 494"/>
                <a:gd name="T131" fmla="*/ 1416 h 9389"/>
                <a:gd name="T132" fmla="+- 0 5153 3166"/>
                <a:gd name="T133" fmla="*/ T132 w 10520"/>
                <a:gd name="T134" fmla="+- 0 1310 494"/>
                <a:gd name="T135" fmla="*/ 1310 h 9389"/>
                <a:gd name="T136" fmla="+- 0 5189 3166"/>
                <a:gd name="T137" fmla="*/ T136 w 10520"/>
                <a:gd name="T138" fmla="+- 0 1344 494"/>
                <a:gd name="T139" fmla="*/ 1344 h 9389"/>
                <a:gd name="T140" fmla="+- 0 5174 3166"/>
                <a:gd name="T141" fmla="*/ T140 w 10520"/>
                <a:gd name="T142" fmla="+- 0 1418 494"/>
                <a:gd name="T143" fmla="*/ 1418 h 9389"/>
                <a:gd name="T144" fmla="+- 0 5076 3166"/>
                <a:gd name="T145" fmla="*/ T144 w 10520"/>
                <a:gd name="T146" fmla="+- 0 1654 494"/>
                <a:gd name="T147" fmla="*/ 1654 h 9389"/>
                <a:gd name="T148" fmla="+- 0 4922 3166"/>
                <a:gd name="T149" fmla="*/ T148 w 10520"/>
                <a:gd name="T150" fmla="+- 0 2114 494"/>
                <a:gd name="T151" fmla="*/ 2114 h 9389"/>
                <a:gd name="T152" fmla="+- 0 5023 3166"/>
                <a:gd name="T153" fmla="*/ T152 w 10520"/>
                <a:gd name="T154" fmla="+- 0 2297 494"/>
                <a:gd name="T155" fmla="*/ 2297 h 9389"/>
                <a:gd name="T156" fmla="+- 0 5184 3166"/>
                <a:gd name="T157" fmla="*/ T156 w 10520"/>
                <a:gd name="T158" fmla="+- 0 2419 494"/>
                <a:gd name="T159" fmla="*/ 2419 h 9389"/>
                <a:gd name="T160" fmla="+- 0 5299 3166"/>
                <a:gd name="T161" fmla="*/ T160 w 10520"/>
                <a:gd name="T162" fmla="+- 0 2628 494"/>
                <a:gd name="T163" fmla="*/ 2628 h 9389"/>
                <a:gd name="T164" fmla="+- 0 5549 3166"/>
                <a:gd name="T165" fmla="*/ T164 w 10520"/>
                <a:gd name="T166" fmla="+- 0 2892 494"/>
                <a:gd name="T167" fmla="*/ 2892 h 9389"/>
                <a:gd name="T168" fmla="+- 0 5839 3166"/>
                <a:gd name="T169" fmla="*/ T168 w 10520"/>
                <a:gd name="T170" fmla="+- 0 2938 494"/>
                <a:gd name="T171" fmla="*/ 2938 h 9389"/>
                <a:gd name="T172" fmla="+- 0 6017 3166"/>
                <a:gd name="T173" fmla="*/ T172 w 10520"/>
                <a:gd name="T174" fmla="+- 0 3115 494"/>
                <a:gd name="T175" fmla="*/ 3115 h 9389"/>
                <a:gd name="T176" fmla="+- 0 6293 3166"/>
                <a:gd name="T177" fmla="*/ T176 w 10520"/>
                <a:gd name="T178" fmla="+- 0 3288 494"/>
                <a:gd name="T179" fmla="*/ 3288 h 9389"/>
                <a:gd name="T180" fmla="+- 0 6470 3166"/>
                <a:gd name="T181" fmla="*/ T180 w 10520"/>
                <a:gd name="T182" fmla="+- 0 2815 494"/>
                <a:gd name="T183" fmla="*/ 2815 h 9389"/>
                <a:gd name="T184" fmla="+- 0 6593 3166"/>
                <a:gd name="T185" fmla="*/ T184 w 10520"/>
                <a:gd name="T186" fmla="+- 0 2525 494"/>
                <a:gd name="T187" fmla="*/ 2525 h 9389"/>
                <a:gd name="T188" fmla="+- 0 6679 3166"/>
                <a:gd name="T189" fmla="*/ T188 w 10520"/>
                <a:gd name="T190" fmla="+- 0 2453 494"/>
                <a:gd name="T191" fmla="*/ 2453 h 9389"/>
                <a:gd name="T192" fmla="+- 0 6600 3166"/>
                <a:gd name="T193" fmla="*/ T192 w 10520"/>
                <a:gd name="T194" fmla="+- 0 2273 494"/>
                <a:gd name="T195" fmla="*/ 2273 h 9389"/>
                <a:gd name="T196" fmla="+- 0 6797 3166"/>
                <a:gd name="T197" fmla="*/ T196 w 10520"/>
                <a:gd name="T198" fmla="+- 0 2230 494"/>
                <a:gd name="T199" fmla="*/ 2230 h 9389"/>
                <a:gd name="T200" fmla="+- 0 7082 3166"/>
                <a:gd name="T201" fmla="*/ T200 w 10520"/>
                <a:gd name="T202" fmla="+- 0 2434 494"/>
                <a:gd name="T203" fmla="*/ 2434 h 9389"/>
                <a:gd name="T204" fmla="+- 0 7135 3166"/>
                <a:gd name="T205" fmla="*/ T204 w 10520"/>
                <a:gd name="T206" fmla="+- 0 2834 494"/>
                <a:gd name="T207" fmla="*/ 2834 h 9389"/>
                <a:gd name="T208" fmla="+- 0 7121 3166"/>
                <a:gd name="T209" fmla="*/ T208 w 10520"/>
                <a:gd name="T210" fmla="+- 0 2964 494"/>
                <a:gd name="T211" fmla="*/ 2964 h 9389"/>
                <a:gd name="T212" fmla="+- 0 7639 3166"/>
                <a:gd name="T213" fmla="*/ T212 w 10520"/>
                <a:gd name="T214" fmla="+- 0 2542 494"/>
                <a:gd name="T215" fmla="*/ 2542 h 9389"/>
                <a:gd name="T216" fmla="+- 0 7776 3166"/>
                <a:gd name="T217" fmla="*/ T216 w 10520"/>
                <a:gd name="T218" fmla="+- 0 2304 494"/>
                <a:gd name="T219" fmla="*/ 2304 h 9389"/>
                <a:gd name="T220" fmla="+- 0 8746 3166"/>
                <a:gd name="T221" fmla="*/ T220 w 10520"/>
                <a:gd name="T222" fmla="+- 0 1764 494"/>
                <a:gd name="T223" fmla="*/ 1764 h 9389"/>
                <a:gd name="T224" fmla="+- 0 9166 3166"/>
                <a:gd name="T225" fmla="*/ T224 w 10520"/>
                <a:gd name="T226" fmla="+- 0 761 494"/>
                <a:gd name="T227" fmla="*/ 761 h 9389"/>
                <a:gd name="T228" fmla="+- 0 9900 3166"/>
                <a:gd name="T229" fmla="*/ T228 w 10520"/>
                <a:gd name="T230" fmla="+- 0 540 494"/>
                <a:gd name="T231" fmla="*/ 540 h 9389"/>
                <a:gd name="T232" fmla="+- 0 10483 3166"/>
                <a:gd name="T233" fmla="*/ T232 w 10520"/>
                <a:gd name="T234" fmla="+- 0 847 494"/>
                <a:gd name="T235" fmla="*/ 847 h 9389"/>
                <a:gd name="T236" fmla="+- 0 11419 3166"/>
                <a:gd name="T237" fmla="*/ T236 w 10520"/>
                <a:gd name="T238" fmla="+- 0 1380 494"/>
                <a:gd name="T239" fmla="*/ 1380 h 9389"/>
                <a:gd name="T240" fmla="+- 0 11736 3166"/>
                <a:gd name="T241" fmla="*/ T240 w 10520"/>
                <a:gd name="T242" fmla="+- 0 2750 494"/>
                <a:gd name="T243" fmla="*/ 2750 h 9389"/>
                <a:gd name="T244" fmla="+- 0 12439 3166"/>
                <a:gd name="T245" fmla="*/ T244 w 10520"/>
                <a:gd name="T246" fmla="+- 0 3614 494"/>
                <a:gd name="T247" fmla="*/ 3614 h 9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10520" h="9389">
                  <a:moveTo>
                    <a:pt x="9470" y="3898"/>
                  </a:moveTo>
                  <a:lnTo>
                    <a:pt x="9612" y="3934"/>
                  </a:lnTo>
                  <a:lnTo>
                    <a:pt x="9576" y="4136"/>
                  </a:lnTo>
                  <a:lnTo>
                    <a:pt x="9477" y="4148"/>
                  </a:lnTo>
                  <a:lnTo>
                    <a:pt x="9333" y="4148"/>
                  </a:lnTo>
                  <a:lnTo>
                    <a:pt x="9211" y="4740"/>
                  </a:lnTo>
                  <a:lnTo>
                    <a:pt x="9446" y="5357"/>
                  </a:lnTo>
                  <a:lnTo>
                    <a:pt x="9590" y="5748"/>
                  </a:lnTo>
                  <a:lnTo>
                    <a:pt x="9686" y="6020"/>
                  </a:lnTo>
                  <a:lnTo>
                    <a:pt x="9734" y="6240"/>
                  </a:lnTo>
                  <a:lnTo>
                    <a:pt x="9705" y="6344"/>
                  </a:lnTo>
                  <a:lnTo>
                    <a:pt x="9772" y="6545"/>
                  </a:lnTo>
                  <a:lnTo>
                    <a:pt x="9945" y="6572"/>
                  </a:lnTo>
                  <a:lnTo>
                    <a:pt x="10015" y="6802"/>
                  </a:lnTo>
                  <a:lnTo>
                    <a:pt x="10202" y="6939"/>
                  </a:lnTo>
                  <a:lnTo>
                    <a:pt x="10291" y="7097"/>
                  </a:lnTo>
                  <a:lnTo>
                    <a:pt x="10332" y="7277"/>
                  </a:lnTo>
                  <a:lnTo>
                    <a:pt x="10406" y="7428"/>
                  </a:lnTo>
                  <a:lnTo>
                    <a:pt x="10456" y="7623"/>
                  </a:lnTo>
                  <a:lnTo>
                    <a:pt x="10435" y="7803"/>
                  </a:lnTo>
                  <a:lnTo>
                    <a:pt x="10512" y="7918"/>
                  </a:lnTo>
                  <a:lnTo>
                    <a:pt x="10519" y="8007"/>
                  </a:lnTo>
                  <a:lnTo>
                    <a:pt x="10396" y="8120"/>
                  </a:lnTo>
                  <a:lnTo>
                    <a:pt x="10173" y="8271"/>
                  </a:lnTo>
                  <a:lnTo>
                    <a:pt x="10008" y="8436"/>
                  </a:lnTo>
                  <a:lnTo>
                    <a:pt x="9871" y="8580"/>
                  </a:lnTo>
                  <a:lnTo>
                    <a:pt x="9914" y="8739"/>
                  </a:lnTo>
                  <a:lnTo>
                    <a:pt x="9945" y="8993"/>
                  </a:lnTo>
                  <a:lnTo>
                    <a:pt x="9914" y="9149"/>
                  </a:lnTo>
                  <a:lnTo>
                    <a:pt x="9844" y="9195"/>
                  </a:lnTo>
                  <a:lnTo>
                    <a:pt x="9734" y="9195"/>
                  </a:lnTo>
                  <a:lnTo>
                    <a:pt x="9727" y="9317"/>
                  </a:lnTo>
                  <a:lnTo>
                    <a:pt x="9072" y="9389"/>
                  </a:lnTo>
                  <a:lnTo>
                    <a:pt x="8916" y="8756"/>
                  </a:lnTo>
                  <a:lnTo>
                    <a:pt x="8258" y="8216"/>
                  </a:lnTo>
                  <a:lnTo>
                    <a:pt x="7488" y="8084"/>
                  </a:lnTo>
                  <a:lnTo>
                    <a:pt x="6465" y="7719"/>
                  </a:lnTo>
                  <a:lnTo>
                    <a:pt x="5424" y="7690"/>
                  </a:lnTo>
                  <a:lnTo>
                    <a:pt x="4401" y="7882"/>
                  </a:lnTo>
                  <a:lnTo>
                    <a:pt x="3427" y="8242"/>
                  </a:lnTo>
                  <a:lnTo>
                    <a:pt x="3276" y="8144"/>
                  </a:lnTo>
                  <a:lnTo>
                    <a:pt x="2901" y="7932"/>
                  </a:lnTo>
                  <a:lnTo>
                    <a:pt x="2868" y="7892"/>
                  </a:lnTo>
                  <a:lnTo>
                    <a:pt x="2865" y="7889"/>
                  </a:lnTo>
                  <a:lnTo>
                    <a:pt x="2853" y="7884"/>
                  </a:lnTo>
                  <a:lnTo>
                    <a:pt x="2844" y="7877"/>
                  </a:lnTo>
                  <a:lnTo>
                    <a:pt x="2764" y="7863"/>
                  </a:lnTo>
                  <a:lnTo>
                    <a:pt x="2728" y="7863"/>
                  </a:lnTo>
                  <a:lnTo>
                    <a:pt x="2620" y="7841"/>
                  </a:lnTo>
                  <a:lnTo>
                    <a:pt x="2584" y="7827"/>
                  </a:lnTo>
                  <a:lnTo>
                    <a:pt x="2548" y="7817"/>
                  </a:lnTo>
                  <a:lnTo>
                    <a:pt x="2520" y="7812"/>
                  </a:lnTo>
                  <a:lnTo>
                    <a:pt x="2486" y="7810"/>
                  </a:lnTo>
                  <a:lnTo>
                    <a:pt x="2472" y="7796"/>
                  </a:lnTo>
                  <a:lnTo>
                    <a:pt x="2421" y="7724"/>
                  </a:lnTo>
                  <a:lnTo>
                    <a:pt x="2414" y="7712"/>
                  </a:lnTo>
                  <a:lnTo>
                    <a:pt x="2412" y="7712"/>
                  </a:lnTo>
                  <a:lnTo>
                    <a:pt x="2407" y="7709"/>
                  </a:lnTo>
                  <a:lnTo>
                    <a:pt x="2400" y="7704"/>
                  </a:lnTo>
                  <a:lnTo>
                    <a:pt x="2392" y="7702"/>
                  </a:lnTo>
                  <a:lnTo>
                    <a:pt x="2383" y="7697"/>
                  </a:lnTo>
                  <a:lnTo>
                    <a:pt x="2289" y="7647"/>
                  </a:lnTo>
                  <a:lnTo>
                    <a:pt x="2270" y="7625"/>
                  </a:lnTo>
                  <a:lnTo>
                    <a:pt x="2138" y="7618"/>
                  </a:lnTo>
                  <a:lnTo>
                    <a:pt x="2008" y="7378"/>
                  </a:lnTo>
                  <a:lnTo>
                    <a:pt x="1982" y="7330"/>
                  </a:lnTo>
                  <a:lnTo>
                    <a:pt x="1879" y="7140"/>
                  </a:lnTo>
                  <a:lnTo>
                    <a:pt x="1658" y="7251"/>
                  </a:lnTo>
                  <a:lnTo>
                    <a:pt x="1651" y="7128"/>
                  </a:lnTo>
                  <a:lnTo>
                    <a:pt x="1644" y="7068"/>
                  </a:lnTo>
                  <a:lnTo>
                    <a:pt x="1629" y="7013"/>
                  </a:lnTo>
                  <a:lnTo>
                    <a:pt x="1593" y="6905"/>
                  </a:lnTo>
                  <a:lnTo>
                    <a:pt x="1579" y="6852"/>
                  </a:lnTo>
                  <a:lnTo>
                    <a:pt x="1569" y="6831"/>
                  </a:lnTo>
                  <a:lnTo>
                    <a:pt x="1548" y="6790"/>
                  </a:lnTo>
                  <a:lnTo>
                    <a:pt x="1540" y="6788"/>
                  </a:lnTo>
                  <a:lnTo>
                    <a:pt x="1540" y="6773"/>
                  </a:lnTo>
                  <a:lnTo>
                    <a:pt x="1490" y="6689"/>
                  </a:lnTo>
                  <a:lnTo>
                    <a:pt x="1476" y="6668"/>
                  </a:lnTo>
                  <a:lnTo>
                    <a:pt x="1485" y="6644"/>
                  </a:lnTo>
                  <a:lnTo>
                    <a:pt x="1485" y="6370"/>
                  </a:lnTo>
                  <a:lnTo>
                    <a:pt x="1464" y="6312"/>
                  </a:lnTo>
                  <a:lnTo>
                    <a:pt x="1442" y="6190"/>
                  </a:lnTo>
                  <a:lnTo>
                    <a:pt x="1449" y="6092"/>
                  </a:lnTo>
                  <a:lnTo>
                    <a:pt x="1447" y="6068"/>
                  </a:lnTo>
                  <a:lnTo>
                    <a:pt x="1440" y="5991"/>
                  </a:lnTo>
                  <a:lnTo>
                    <a:pt x="1432" y="5926"/>
                  </a:lnTo>
                  <a:lnTo>
                    <a:pt x="1435" y="5919"/>
                  </a:lnTo>
                  <a:lnTo>
                    <a:pt x="1432" y="5876"/>
                  </a:lnTo>
                  <a:lnTo>
                    <a:pt x="1413" y="5724"/>
                  </a:lnTo>
                  <a:lnTo>
                    <a:pt x="1396" y="5609"/>
                  </a:lnTo>
                  <a:lnTo>
                    <a:pt x="1370" y="5540"/>
                  </a:lnTo>
                  <a:lnTo>
                    <a:pt x="1317" y="5446"/>
                  </a:lnTo>
                  <a:lnTo>
                    <a:pt x="1284" y="5388"/>
                  </a:lnTo>
                  <a:lnTo>
                    <a:pt x="1197" y="5242"/>
                  </a:lnTo>
                  <a:lnTo>
                    <a:pt x="1159" y="5194"/>
                  </a:lnTo>
                  <a:lnTo>
                    <a:pt x="1144" y="5172"/>
                  </a:lnTo>
                  <a:lnTo>
                    <a:pt x="1130" y="5158"/>
                  </a:lnTo>
                  <a:lnTo>
                    <a:pt x="1051" y="5072"/>
                  </a:lnTo>
                  <a:lnTo>
                    <a:pt x="1039" y="5055"/>
                  </a:lnTo>
                  <a:lnTo>
                    <a:pt x="972" y="4928"/>
                  </a:lnTo>
                  <a:lnTo>
                    <a:pt x="928" y="4853"/>
                  </a:lnTo>
                  <a:lnTo>
                    <a:pt x="820" y="4652"/>
                  </a:lnTo>
                  <a:lnTo>
                    <a:pt x="777" y="4565"/>
                  </a:lnTo>
                  <a:lnTo>
                    <a:pt x="744" y="4546"/>
                  </a:lnTo>
                  <a:lnTo>
                    <a:pt x="722" y="4565"/>
                  </a:lnTo>
                  <a:lnTo>
                    <a:pt x="700" y="4546"/>
                  </a:lnTo>
                  <a:lnTo>
                    <a:pt x="636" y="4496"/>
                  </a:lnTo>
                  <a:lnTo>
                    <a:pt x="592" y="4460"/>
                  </a:lnTo>
                  <a:lnTo>
                    <a:pt x="367" y="4284"/>
                  </a:lnTo>
                  <a:lnTo>
                    <a:pt x="230" y="4179"/>
                  </a:lnTo>
                  <a:lnTo>
                    <a:pt x="93" y="3708"/>
                  </a:lnTo>
                  <a:lnTo>
                    <a:pt x="88" y="3680"/>
                  </a:lnTo>
                  <a:lnTo>
                    <a:pt x="81" y="3624"/>
                  </a:lnTo>
                  <a:lnTo>
                    <a:pt x="0" y="3478"/>
                  </a:lnTo>
                  <a:lnTo>
                    <a:pt x="14" y="3320"/>
                  </a:lnTo>
                  <a:lnTo>
                    <a:pt x="88" y="3236"/>
                  </a:lnTo>
                  <a:lnTo>
                    <a:pt x="88" y="3003"/>
                  </a:lnTo>
                  <a:lnTo>
                    <a:pt x="194" y="2650"/>
                  </a:lnTo>
                  <a:lnTo>
                    <a:pt x="232" y="2355"/>
                  </a:lnTo>
                  <a:lnTo>
                    <a:pt x="319" y="2355"/>
                  </a:lnTo>
                  <a:lnTo>
                    <a:pt x="352" y="2350"/>
                  </a:lnTo>
                  <a:lnTo>
                    <a:pt x="369" y="2357"/>
                  </a:lnTo>
                  <a:lnTo>
                    <a:pt x="441" y="2355"/>
                  </a:lnTo>
                  <a:lnTo>
                    <a:pt x="477" y="2364"/>
                  </a:lnTo>
                  <a:lnTo>
                    <a:pt x="655" y="2376"/>
                  </a:lnTo>
                  <a:lnTo>
                    <a:pt x="756" y="2348"/>
                  </a:lnTo>
                  <a:lnTo>
                    <a:pt x="885" y="2326"/>
                  </a:lnTo>
                  <a:lnTo>
                    <a:pt x="900" y="2297"/>
                  </a:lnTo>
                  <a:lnTo>
                    <a:pt x="907" y="2254"/>
                  </a:lnTo>
                  <a:lnTo>
                    <a:pt x="909" y="2254"/>
                  </a:lnTo>
                  <a:lnTo>
                    <a:pt x="907" y="2177"/>
                  </a:lnTo>
                  <a:lnTo>
                    <a:pt x="900" y="2175"/>
                  </a:lnTo>
                  <a:lnTo>
                    <a:pt x="895" y="2170"/>
                  </a:lnTo>
                  <a:lnTo>
                    <a:pt x="916" y="2088"/>
                  </a:lnTo>
                  <a:lnTo>
                    <a:pt x="1003" y="1961"/>
                  </a:lnTo>
                  <a:lnTo>
                    <a:pt x="1101" y="1904"/>
                  </a:lnTo>
                  <a:lnTo>
                    <a:pt x="1212" y="1808"/>
                  </a:lnTo>
                  <a:lnTo>
                    <a:pt x="1303" y="1752"/>
                  </a:lnTo>
                  <a:lnTo>
                    <a:pt x="1327" y="1728"/>
                  </a:lnTo>
                  <a:lnTo>
                    <a:pt x="1353" y="1714"/>
                  </a:lnTo>
                  <a:lnTo>
                    <a:pt x="1363" y="1721"/>
                  </a:lnTo>
                  <a:lnTo>
                    <a:pt x="1382" y="1721"/>
                  </a:lnTo>
                  <a:lnTo>
                    <a:pt x="1464" y="1685"/>
                  </a:lnTo>
                  <a:lnTo>
                    <a:pt x="1543" y="1577"/>
                  </a:lnTo>
                  <a:lnTo>
                    <a:pt x="1644" y="1505"/>
                  </a:lnTo>
                  <a:lnTo>
                    <a:pt x="1694" y="1450"/>
                  </a:lnTo>
                  <a:lnTo>
                    <a:pt x="1706" y="1433"/>
                  </a:lnTo>
                  <a:lnTo>
                    <a:pt x="1706" y="1419"/>
                  </a:lnTo>
                  <a:lnTo>
                    <a:pt x="1701" y="1376"/>
                  </a:lnTo>
                  <a:lnTo>
                    <a:pt x="1701" y="1332"/>
                  </a:lnTo>
                  <a:lnTo>
                    <a:pt x="1708" y="1304"/>
                  </a:lnTo>
                  <a:lnTo>
                    <a:pt x="1742" y="1174"/>
                  </a:lnTo>
                  <a:lnTo>
                    <a:pt x="1749" y="1162"/>
                  </a:lnTo>
                  <a:lnTo>
                    <a:pt x="1814" y="1119"/>
                  </a:lnTo>
                  <a:lnTo>
                    <a:pt x="1828" y="1076"/>
                  </a:lnTo>
                  <a:lnTo>
                    <a:pt x="1836" y="1040"/>
                  </a:lnTo>
                  <a:lnTo>
                    <a:pt x="1852" y="1016"/>
                  </a:lnTo>
                  <a:lnTo>
                    <a:pt x="1860" y="1004"/>
                  </a:lnTo>
                  <a:lnTo>
                    <a:pt x="1888" y="987"/>
                  </a:lnTo>
                  <a:lnTo>
                    <a:pt x="1900" y="968"/>
                  </a:lnTo>
                  <a:lnTo>
                    <a:pt x="1910" y="958"/>
                  </a:lnTo>
                  <a:lnTo>
                    <a:pt x="1929" y="939"/>
                  </a:lnTo>
                  <a:lnTo>
                    <a:pt x="1951" y="929"/>
                  </a:lnTo>
                  <a:lnTo>
                    <a:pt x="1953" y="922"/>
                  </a:lnTo>
                  <a:lnTo>
                    <a:pt x="1953" y="908"/>
                  </a:lnTo>
                  <a:lnTo>
                    <a:pt x="1960" y="900"/>
                  </a:lnTo>
                  <a:lnTo>
                    <a:pt x="1982" y="857"/>
                  </a:lnTo>
                  <a:lnTo>
                    <a:pt x="1987" y="845"/>
                  </a:lnTo>
                  <a:lnTo>
                    <a:pt x="1987" y="816"/>
                  </a:lnTo>
                  <a:lnTo>
                    <a:pt x="1996" y="816"/>
                  </a:lnTo>
                  <a:lnTo>
                    <a:pt x="2001" y="824"/>
                  </a:lnTo>
                  <a:lnTo>
                    <a:pt x="2008" y="831"/>
                  </a:lnTo>
                  <a:lnTo>
                    <a:pt x="2016" y="843"/>
                  </a:lnTo>
                  <a:lnTo>
                    <a:pt x="2023" y="850"/>
                  </a:lnTo>
                  <a:lnTo>
                    <a:pt x="2018" y="867"/>
                  </a:lnTo>
                  <a:lnTo>
                    <a:pt x="2023" y="879"/>
                  </a:lnTo>
                  <a:lnTo>
                    <a:pt x="2023" y="896"/>
                  </a:lnTo>
                  <a:lnTo>
                    <a:pt x="2011" y="922"/>
                  </a:lnTo>
                  <a:lnTo>
                    <a:pt x="2008" y="924"/>
                  </a:lnTo>
                  <a:lnTo>
                    <a:pt x="1989" y="953"/>
                  </a:lnTo>
                  <a:lnTo>
                    <a:pt x="1987" y="965"/>
                  </a:lnTo>
                  <a:lnTo>
                    <a:pt x="1953" y="1023"/>
                  </a:lnTo>
                  <a:lnTo>
                    <a:pt x="1932" y="1061"/>
                  </a:lnTo>
                  <a:lnTo>
                    <a:pt x="1910" y="1160"/>
                  </a:lnTo>
                  <a:lnTo>
                    <a:pt x="1874" y="1260"/>
                  </a:lnTo>
                  <a:lnTo>
                    <a:pt x="1850" y="1325"/>
                  </a:lnTo>
                  <a:lnTo>
                    <a:pt x="1816" y="1400"/>
                  </a:lnTo>
                  <a:lnTo>
                    <a:pt x="1771" y="1534"/>
                  </a:lnTo>
                  <a:lnTo>
                    <a:pt x="1756" y="1620"/>
                  </a:lnTo>
                  <a:lnTo>
                    <a:pt x="1752" y="1673"/>
                  </a:lnTo>
                  <a:lnTo>
                    <a:pt x="1752" y="1721"/>
                  </a:lnTo>
                  <a:lnTo>
                    <a:pt x="1792" y="1793"/>
                  </a:lnTo>
                  <a:lnTo>
                    <a:pt x="1802" y="1786"/>
                  </a:lnTo>
                  <a:lnTo>
                    <a:pt x="1857" y="1803"/>
                  </a:lnTo>
                  <a:lnTo>
                    <a:pt x="1900" y="1824"/>
                  </a:lnTo>
                  <a:lnTo>
                    <a:pt x="1939" y="1853"/>
                  </a:lnTo>
                  <a:lnTo>
                    <a:pt x="1972" y="1880"/>
                  </a:lnTo>
                  <a:lnTo>
                    <a:pt x="1989" y="1889"/>
                  </a:lnTo>
                  <a:lnTo>
                    <a:pt x="2018" y="1925"/>
                  </a:lnTo>
                  <a:lnTo>
                    <a:pt x="2025" y="1968"/>
                  </a:lnTo>
                  <a:lnTo>
                    <a:pt x="2044" y="2012"/>
                  </a:lnTo>
                  <a:lnTo>
                    <a:pt x="2083" y="2091"/>
                  </a:lnTo>
                  <a:lnTo>
                    <a:pt x="2124" y="2117"/>
                  </a:lnTo>
                  <a:lnTo>
                    <a:pt x="2133" y="2134"/>
                  </a:lnTo>
                  <a:lnTo>
                    <a:pt x="2148" y="2160"/>
                  </a:lnTo>
                  <a:lnTo>
                    <a:pt x="2198" y="2235"/>
                  </a:lnTo>
                  <a:lnTo>
                    <a:pt x="2277" y="2312"/>
                  </a:lnTo>
                  <a:lnTo>
                    <a:pt x="2356" y="2343"/>
                  </a:lnTo>
                  <a:lnTo>
                    <a:pt x="2383" y="2398"/>
                  </a:lnTo>
                  <a:lnTo>
                    <a:pt x="2440" y="2444"/>
                  </a:lnTo>
                  <a:lnTo>
                    <a:pt x="2527" y="2427"/>
                  </a:lnTo>
                  <a:lnTo>
                    <a:pt x="2556" y="2429"/>
                  </a:lnTo>
                  <a:lnTo>
                    <a:pt x="2644" y="2448"/>
                  </a:lnTo>
                  <a:lnTo>
                    <a:pt x="2673" y="2444"/>
                  </a:lnTo>
                  <a:lnTo>
                    <a:pt x="2709" y="2434"/>
                  </a:lnTo>
                  <a:lnTo>
                    <a:pt x="2772" y="2523"/>
                  </a:lnTo>
                  <a:lnTo>
                    <a:pt x="2774" y="2520"/>
                  </a:lnTo>
                  <a:lnTo>
                    <a:pt x="2781" y="2530"/>
                  </a:lnTo>
                  <a:lnTo>
                    <a:pt x="2851" y="2621"/>
                  </a:lnTo>
                  <a:lnTo>
                    <a:pt x="2944" y="2744"/>
                  </a:lnTo>
                  <a:lnTo>
                    <a:pt x="2988" y="2789"/>
                  </a:lnTo>
                  <a:lnTo>
                    <a:pt x="3081" y="2876"/>
                  </a:lnTo>
                  <a:lnTo>
                    <a:pt x="3103" y="2852"/>
                  </a:lnTo>
                  <a:lnTo>
                    <a:pt x="3127" y="2794"/>
                  </a:lnTo>
                  <a:lnTo>
                    <a:pt x="3184" y="2657"/>
                  </a:lnTo>
                  <a:lnTo>
                    <a:pt x="3196" y="2624"/>
                  </a:lnTo>
                  <a:lnTo>
                    <a:pt x="3218" y="2573"/>
                  </a:lnTo>
                  <a:lnTo>
                    <a:pt x="3276" y="2434"/>
                  </a:lnTo>
                  <a:lnTo>
                    <a:pt x="3304" y="2321"/>
                  </a:lnTo>
                  <a:lnTo>
                    <a:pt x="3326" y="2220"/>
                  </a:lnTo>
                  <a:lnTo>
                    <a:pt x="3333" y="2206"/>
                  </a:lnTo>
                  <a:lnTo>
                    <a:pt x="3400" y="2124"/>
                  </a:lnTo>
                  <a:lnTo>
                    <a:pt x="3415" y="2048"/>
                  </a:lnTo>
                  <a:lnTo>
                    <a:pt x="3427" y="2031"/>
                  </a:lnTo>
                  <a:lnTo>
                    <a:pt x="3436" y="2024"/>
                  </a:lnTo>
                  <a:lnTo>
                    <a:pt x="3484" y="1980"/>
                  </a:lnTo>
                  <a:lnTo>
                    <a:pt x="3501" y="1966"/>
                  </a:lnTo>
                  <a:lnTo>
                    <a:pt x="3501" y="1961"/>
                  </a:lnTo>
                  <a:lnTo>
                    <a:pt x="3513" y="1959"/>
                  </a:lnTo>
                  <a:lnTo>
                    <a:pt x="3513" y="1923"/>
                  </a:lnTo>
                  <a:lnTo>
                    <a:pt x="3494" y="1904"/>
                  </a:lnTo>
                  <a:lnTo>
                    <a:pt x="3451" y="1868"/>
                  </a:lnTo>
                  <a:lnTo>
                    <a:pt x="3444" y="1851"/>
                  </a:lnTo>
                  <a:lnTo>
                    <a:pt x="3434" y="1779"/>
                  </a:lnTo>
                  <a:lnTo>
                    <a:pt x="3436" y="1767"/>
                  </a:lnTo>
                  <a:lnTo>
                    <a:pt x="3436" y="1757"/>
                  </a:lnTo>
                  <a:lnTo>
                    <a:pt x="3516" y="1745"/>
                  </a:lnTo>
                  <a:lnTo>
                    <a:pt x="3556" y="1724"/>
                  </a:lnTo>
                  <a:lnTo>
                    <a:pt x="3631" y="1736"/>
                  </a:lnTo>
                  <a:lnTo>
                    <a:pt x="3768" y="1752"/>
                  </a:lnTo>
                  <a:lnTo>
                    <a:pt x="3758" y="1858"/>
                  </a:lnTo>
                  <a:lnTo>
                    <a:pt x="3753" y="1961"/>
                  </a:lnTo>
                  <a:lnTo>
                    <a:pt x="3760" y="1966"/>
                  </a:lnTo>
                  <a:lnTo>
                    <a:pt x="3916" y="1940"/>
                  </a:lnTo>
                  <a:lnTo>
                    <a:pt x="3991" y="1925"/>
                  </a:lnTo>
                  <a:lnTo>
                    <a:pt x="3981" y="2184"/>
                  </a:lnTo>
                  <a:lnTo>
                    <a:pt x="3974" y="2319"/>
                  </a:lnTo>
                  <a:lnTo>
                    <a:pt x="3952" y="2326"/>
                  </a:lnTo>
                  <a:lnTo>
                    <a:pt x="3969" y="2340"/>
                  </a:lnTo>
                  <a:lnTo>
                    <a:pt x="3988" y="2357"/>
                  </a:lnTo>
                  <a:lnTo>
                    <a:pt x="3988" y="2369"/>
                  </a:lnTo>
                  <a:lnTo>
                    <a:pt x="3952" y="2436"/>
                  </a:lnTo>
                  <a:lnTo>
                    <a:pt x="3945" y="2470"/>
                  </a:lnTo>
                  <a:lnTo>
                    <a:pt x="3955" y="2470"/>
                  </a:lnTo>
                  <a:lnTo>
                    <a:pt x="4082" y="2400"/>
                  </a:lnTo>
                  <a:lnTo>
                    <a:pt x="4276" y="2290"/>
                  </a:lnTo>
                  <a:lnTo>
                    <a:pt x="4276" y="2276"/>
                  </a:lnTo>
                  <a:lnTo>
                    <a:pt x="4495" y="2148"/>
                  </a:lnTo>
                  <a:lnTo>
                    <a:pt x="4473" y="2048"/>
                  </a:lnTo>
                  <a:lnTo>
                    <a:pt x="4459" y="1966"/>
                  </a:lnTo>
                  <a:lnTo>
                    <a:pt x="4442" y="1853"/>
                  </a:lnTo>
                  <a:lnTo>
                    <a:pt x="4442" y="1844"/>
                  </a:lnTo>
                  <a:lnTo>
                    <a:pt x="4444" y="1844"/>
                  </a:lnTo>
                  <a:lnTo>
                    <a:pt x="4610" y="1810"/>
                  </a:lnTo>
                  <a:lnTo>
                    <a:pt x="4610" y="1817"/>
                  </a:lnTo>
                  <a:lnTo>
                    <a:pt x="4651" y="1803"/>
                  </a:lnTo>
                  <a:lnTo>
                    <a:pt x="4946" y="1637"/>
                  </a:lnTo>
                  <a:lnTo>
                    <a:pt x="5616" y="1599"/>
                  </a:lnTo>
                  <a:lnTo>
                    <a:pt x="5580" y="1270"/>
                  </a:lnTo>
                  <a:lnTo>
                    <a:pt x="6194" y="1191"/>
                  </a:lnTo>
                  <a:lnTo>
                    <a:pt x="6201" y="1148"/>
                  </a:lnTo>
                  <a:lnTo>
                    <a:pt x="6129" y="764"/>
                  </a:lnTo>
                  <a:lnTo>
                    <a:pt x="5990" y="780"/>
                  </a:lnTo>
                  <a:lnTo>
                    <a:pt x="6000" y="267"/>
                  </a:lnTo>
                  <a:lnTo>
                    <a:pt x="6036" y="255"/>
                  </a:lnTo>
                  <a:lnTo>
                    <a:pt x="6127" y="209"/>
                  </a:lnTo>
                  <a:lnTo>
                    <a:pt x="6228" y="212"/>
                  </a:lnTo>
                  <a:lnTo>
                    <a:pt x="6684" y="108"/>
                  </a:lnTo>
                  <a:lnTo>
                    <a:pt x="6734" y="46"/>
                  </a:lnTo>
                  <a:lnTo>
                    <a:pt x="6720" y="15"/>
                  </a:lnTo>
                  <a:lnTo>
                    <a:pt x="6957" y="8"/>
                  </a:lnTo>
                  <a:lnTo>
                    <a:pt x="7113" y="0"/>
                  </a:lnTo>
                  <a:lnTo>
                    <a:pt x="7202" y="8"/>
                  </a:lnTo>
                  <a:lnTo>
                    <a:pt x="7317" y="353"/>
                  </a:lnTo>
                  <a:lnTo>
                    <a:pt x="7440" y="428"/>
                  </a:lnTo>
                  <a:lnTo>
                    <a:pt x="7646" y="456"/>
                  </a:lnTo>
                  <a:lnTo>
                    <a:pt x="7879" y="490"/>
                  </a:lnTo>
                  <a:lnTo>
                    <a:pt x="8059" y="622"/>
                  </a:lnTo>
                  <a:lnTo>
                    <a:pt x="8253" y="886"/>
                  </a:lnTo>
                  <a:lnTo>
                    <a:pt x="8301" y="1044"/>
                  </a:lnTo>
                  <a:lnTo>
                    <a:pt x="8316" y="1284"/>
                  </a:lnTo>
                  <a:lnTo>
                    <a:pt x="8426" y="1587"/>
                  </a:lnTo>
                  <a:lnTo>
                    <a:pt x="8534" y="1872"/>
                  </a:lnTo>
                  <a:lnTo>
                    <a:pt x="8570" y="2256"/>
                  </a:lnTo>
                  <a:lnTo>
                    <a:pt x="8700" y="2384"/>
                  </a:lnTo>
                  <a:lnTo>
                    <a:pt x="8880" y="2422"/>
                  </a:lnTo>
                  <a:lnTo>
                    <a:pt x="9136" y="2451"/>
                  </a:lnTo>
                  <a:lnTo>
                    <a:pt x="9230" y="2823"/>
                  </a:lnTo>
                  <a:lnTo>
                    <a:pt x="9273" y="3120"/>
                  </a:lnTo>
                  <a:lnTo>
                    <a:pt x="9396" y="3212"/>
                  </a:lnTo>
                  <a:lnTo>
                    <a:pt x="9297" y="3363"/>
                  </a:lnTo>
                  <a:lnTo>
                    <a:pt x="9470" y="3898"/>
                  </a:lnTo>
                </a:path>
              </a:pathLst>
            </a:custGeom>
            <a:noFill/>
            <a:ln w="25908">
              <a:solidFill>
                <a:srgbClr val="E6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12" name="Picture 11" descr="A logo with a red arrow&#10;&#10;Description automatically generated">
              <a:extLst>
                <a:ext uri="{FF2B5EF4-FFF2-40B4-BE49-F238E27FC236}">
                  <a16:creationId xmlns:a16="http://schemas.microsoft.com/office/drawing/2014/main" id="{911069F5-2281-628D-4C45-A5EA43E37962}"/>
                </a:ext>
              </a:extLst>
            </p:cNvPr>
            <p:cNvPicPr>
              <a:picLocks noChangeAspect="1" noEditPoint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61406" y="540014"/>
              <a:ext cx="206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2779">
              <a:extLst>
                <a:ext uri="{FF2B5EF4-FFF2-40B4-BE49-F238E27FC236}">
                  <a16:creationId xmlns:a16="http://schemas.microsoft.com/office/drawing/2014/main" id="{7071845B-8EA2-BB91-61CB-4B87E4BEC42A}"/>
                </a:ext>
              </a:extLst>
            </p:cNvPr>
            <p:cNvSpPr>
              <a:spLocks noChangeAspect="1" noEditPoints="1" noChangeArrowheads="1" noChangeShapeType="1" noTextEdit="1"/>
            </p:cNvSpPr>
            <p:nvPr/>
          </p:nvSpPr>
          <p:spPr bwMode="auto">
            <a:xfrm>
              <a:off x="4453258" y="540031"/>
              <a:ext cx="315" cy="728"/>
            </a:xfrm>
            <a:custGeom>
              <a:avLst/>
              <a:gdLst>
                <a:gd name="T0" fmla="+- 0 5789 5633"/>
                <a:gd name="T1" fmla="*/ T0 w 315"/>
                <a:gd name="T2" fmla="+- 0 10601 10402"/>
                <a:gd name="T3" fmla="*/ 10601 h 728"/>
                <a:gd name="T4" fmla="+- 0 5633 5633"/>
                <a:gd name="T5" fmla="*/ T4 w 315"/>
                <a:gd name="T6" fmla="+- 0 11129 10402"/>
                <a:gd name="T7" fmla="*/ 11129 h 728"/>
                <a:gd name="T8" fmla="+- 0 5789 5633"/>
                <a:gd name="T9" fmla="*/ T8 w 315"/>
                <a:gd name="T10" fmla="+- 0 10942 10402"/>
                <a:gd name="T11" fmla="*/ 10942 h 728"/>
                <a:gd name="T12" fmla="+- 0 5807 5633"/>
                <a:gd name="T13" fmla="*/ T12 w 315"/>
                <a:gd name="T14" fmla="+- 0 10942 10402"/>
                <a:gd name="T15" fmla="*/ 10942 h 728"/>
                <a:gd name="T16" fmla="+- 0 5789 5633"/>
                <a:gd name="T17" fmla="*/ T16 w 315"/>
                <a:gd name="T18" fmla="+- 0 10920 10402"/>
                <a:gd name="T19" fmla="*/ 10920 h 728"/>
                <a:gd name="T20" fmla="+- 0 5789 5633"/>
                <a:gd name="T21" fmla="*/ T20 w 315"/>
                <a:gd name="T22" fmla="+- 0 10651 10402"/>
                <a:gd name="T23" fmla="*/ 10651 h 728"/>
                <a:gd name="T24" fmla="+- 0 5804 5633"/>
                <a:gd name="T25" fmla="*/ T24 w 315"/>
                <a:gd name="T26" fmla="+- 0 10651 10402"/>
                <a:gd name="T27" fmla="*/ 10651 h 728"/>
                <a:gd name="T28" fmla="+- 0 5789 5633"/>
                <a:gd name="T29" fmla="*/ T28 w 315"/>
                <a:gd name="T30" fmla="+- 0 10601 10402"/>
                <a:gd name="T31" fmla="*/ 10601 h 728"/>
                <a:gd name="T32" fmla="+- 0 5807 5633"/>
                <a:gd name="T33" fmla="*/ T32 w 315"/>
                <a:gd name="T34" fmla="+- 0 10942 10402"/>
                <a:gd name="T35" fmla="*/ 10942 h 728"/>
                <a:gd name="T36" fmla="+- 0 5789 5633"/>
                <a:gd name="T37" fmla="*/ T36 w 315"/>
                <a:gd name="T38" fmla="+- 0 10942 10402"/>
                <a:gd name="T39" fmla="*/ 10942 h 728"/>
                <a:gd name="T40" fmla="+- 0 5947 5633"/>
                <a:gd name="T41" fmla="*/ T40 w 315"/>
                <a:gd name="T42" fmla="+- 0 11129 10402"/>
                <a:gd name="T43" fmla="*/ 11129 h 728"/>
                <a:gd name="T44" fmla="+- 0 5925 5633"/>
                <a:gd name="T45" fmla="*/ T44 w 315"/>
                <a:gd name="T46" fmla="+- 0 11054 10402"/>
                <a:gd name="T47" fmla="*/ 11054 h 728"/>
                <a:gd name="T48" fmla="+- 0 5904 5633"/>
                <a:gd name="T49" fmla="*/ T48 w 315"/>
                <a:gd name="T50" fmla="+- 0 11054 10402"/>
                <a:gd name="T51" fmla="*/ 11054 h 728"/>
                <a:gd name="T52" fmla="+- 0 5807 5633"/>
                <a:gd name="T53" fmla="*/ T52 w 315"/>
                <a:gd name="T54" fmla="+- 0 10942 10402"/>
                <a:gd name="T55" fmla="*/ 10942 h 728"/>
                <a:gd name="T56" fmla="+- 0 5804 5633"/>
                <a:gd name="T57" fmla="*/ T56 w 315"/>
                <a:gd name="T58" fmla="+- 0 10651 10402"/>
                <a:gd name="T59" fmla="*/ 10651 h 728"/>
                <a:gd name="T60" fmla="+- 0 5789 5633"/>
                <a:gd name="T61" fmla="*/ T60 w 315"/>
                <a:gd name="T62" fmla="+- 0 10651 10402"/>
                <a:gd name="T63" fmla="*/ 10651 h 728"/>
                <a:gd name="T64" fmla="+- 0 5904 5633"/>
                <a:gd name="T65" fmla="*/ T64 w 315"/>
                <a:gd name="T66" fmla="+- 0 11054 10402"/>
                <a:gd name="T67" fmla="*/ 11054 h 728"/>
                <a:gd name="T68" fmla="+- 0 5925 5633"/>
                <a:gd name="T69" fmla="*/ T68 w 315"/>
                <a:gd name="T70" fmla="+- 0 11054 10402"/>
                <a:gd name="T71" fmla="*/ 11054 h 728"/>
                <a:gd name="T72" fmla="+- 0 5804 5633"/>
                <a:gd name="T73" fmla="*/ T72 w 315"/>
                <a:gd name="T74" fmla="+- 0 10651 10402"/>
                <a:gd name="T75" fmla="*/ 10651 h 728"/>
                <a:gd name="T76" fmla="+- 0 5753 5633"/>
                <a:gd name="T77" fmla="*/ T76 w 315"/>
                <a:gd name="T78" fmla="+- 0 10402 10402"/>
                <a:gd name="T79" fmla="*/ 10402 h 728"/>
                <a:gd name="T80" fmla="+- 0 5729 5633"/>
                <a:gd name="T81" fmla="*/ T80 w 315"/>
                <a:gd name="T82" fmla="+- 0 10402 10402"/>
                <a:gd name="T83" fmla="*/ 10402 h 728"/>
                <a:gd name="T84" fmla="+- 0 5729 5633"/>
                <a:gd name="T85" fmla="*/ T84 w 315"/>
                <a:gd name="T86" fmla="+- 0 10560 10402"/>
                <a:gd name="T87" fmla="*/ 10560 h 728"/>
                <a:gd name="T88" fmla="+- 0 5748 5633"/>
                <a:gd name="T89" fmla="*/ T88 w 315"/>
                <a:gd name="T90" fmla="+- 0 10560 10402"/>
                <a:gd name="T91" fmla="*/ 10560 h 728"/>
                <a:gd name="T92" fmla="+- 0 5748 5633"/>
                <a:gd name="T93" fmla="*/ T92 w 315"/>
                <a:gd name="T94" fmla="+- 0 10433 10402"/>
                <a:gd name="T95" fmla="*/ 10433 h 728"/>
                <a:gd name="T96" fmla="+- 0 5774 5633"/>
                <a:gd name="T97" fmla="*/ T96 w 315"/>
                <a:gd name="T98" fmla="+- 0 10433 10402"/>
                <a:gd name="T99" fmla="*/ 10433 h 728"/>
                <a:gd name="T100" fmla="+- 0 5753 5633"/>
                <a:gd name="T101" fmla="*/ T100 w 315"/>
                <a:gd name="T102" fmla="+- 0 10402 10402"/>
                <a:gd name="T103" fmla="*/ 10402 h 728"/>
                <a:gd name="T104" fmla="+- 0 5774 5633"/>
                <a:gd name="T105" fmla="*/ T104 w 315"/>
                <a:gd name="T106" fmla="+- 0 10433 10402"/>
                <a:gd name="T107" fmla="*/ 10433 h 728"/>
                <a:gd name="T108" fmla="+- 0 5748 5633"/>
                <a:gd name="T109" fmla="*/ T108 w 315"/>
                <a:gd name="T110" fmla="+- 0 10433 10402"/>
                <a:gd name="T111" fmla="*/ 10433 h 728"/>
                <a:gd name="T112" fmla="+- 0 5834 5633"/>
                <a:gd name="T113" fmla="*/ T112 w 315"/>
                <a:gd name="T114" fmla="+- 0 10560 10402"/>
                <a:gd name="T115" fmla="*/ 10560 h 728"/>
                <a:gd name="T116" fmla="+- 0 5856 5633"/>
                <a:gd name="T117" fmla="*/ T116 w 315"/>
                <a:gd name="T118" fmla="+- 0 10560 10402"/>
                <a:gd name="T119" fmla="*/ 10560 h 728"/>
                <a:gd name="T120" fmla="+- 0 5856 5633"/>
                <a:gd name="T121" fmla="*/ T120 w 315"/>
                <a:gd name="T122" fmla="+- 0 10524 10402"/>
                <a:gd name="T123" fmla="*/ 10524 h 728"/>
                <a:gd name="T124" fmla="+- 0 5834 5633"/>
                <a:gd name="T125" fmla="*/ T124 w 315"/>
                <a:gd name="T126" fmla="+- 0 10524 10402"/>
                <a:gd name="T127" fmla="*/ 10524 h 728"/>
                <a:gd name="T128" fmla="+- 0 5774 5633"/>
                <a:gd name="T129" fmla="*/ T128 w 315"/>
                <a:gd name="T130" fmla="+- 0 10433 10402"/>
                <a:gd name="T131" fmla="*/ 10433 h 728"/>
                <a:gd name="T132" fmla="+- 0 5856 5633"/>
                <a:gd name="T133" fmla="*/ T132 w 315"/>
                <a:gd name="T134" fmla="+- 0 10402 10402"/>
                <a:gd name="T135" fmla="*/ 10402 h 728"/>
                <a:gd name="T136" fmla="+- 0 5834 5633"/>
                <a:gd name="T137" fmla="*/ T136 w 315"/>
                <a:gd name="T138" fmla="+- 0 10402 10402"/>
                <a:gd name="T139" fmla="*/ 10402 h 728"/>
                <a:gd name="T140" fmla="+- 0 5834 5633"/>
                <a:gd name="T141" fmla="*/ T140 w 315"/>
                <a:gd name="T142" fmla="+- 0 10524 10402"/>
                <a:gd name="T143" fmla="*/ 10524 h 728"/>
                <a:gd name="T144" fmla="+- 0 5856 5633"/>
                <a:gd name="T145" fmla="*/ T144 w 315"/>
                <a:gd name="T146" fmla="+- 0 10524 10402"/>
                <a:gd name="T147" fmla="*/ 10524 h 728"/>
                <a:gd name="T148" fmla="+- 0 5856 5633"/>
                <a:gd name="T149" fmla="*/ T148 w 315"/>
                <a:gd name="T150" fmla="+- 0 10402 10402"/>
                <a:gd name="T151" fmla="*/ 10402 h 7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315" h="728">
                  <a:moveTo>
                    <a:pt x="156" y="199"/>
                  </a:moveTo>
                  <a:lnTo>
                    <a:pt x="0" y="727"/>
                  </a:lnTo>
                  <a:lnTo>
                    <a:pt x="156" y="540"/>
                  </a:lnTo>
                  <a:lnTo>
                    <a:pt x="174" y="540"/>
                  </a:lnTo>
                  <a:lnTo>
                    <a:pt x="156" y="518"/>
                  </a:lnTo>
                  <a:lnTo>
                    <a:pt x="156" y="249"/>
                  </a:lnTo>
                  <a:lnTo>
                    <a:pt x="171" y="249"/>
                  </a:lnTo>
                  <a:lnTo>
                    <a:pt x="156" y="199"/>
                  </a:lnTo>
                  <a:close/>
                  <a:moveTo>
                    <a:pt x="174" y="540"/>
                  </a:moveTo>
                  <a:lnTo>
                    <a:pt x="156" y="540"/>
                  </a:lnTo>
                  <a:lnTo>
                    <a:pt x="314" y="727"/>
                  </a:lnTo>
                  <a:lnTo>
                    <a:pt x="292" y="652"/>
                  </a:lnTo>
                  <a:lnTo>
                    <a:pt x="271" y="652"/>
                  </a:lnTo>
                  <a:lnTo>
                    <a:pt x="174" y="540"/>
                  </a:lnTo>
                  <a:close/>
                  <a:moveTo>
                    <a:pt x="171" y="249"/>
                  </a:moveTo>
                  <a:lnTo>
                    <a:pt x="156" y="249"/>
                  </a:lnTo>
                  <a:lnTo>
                    <a:pt x="271" y="652"/>
                  </a:lnTo>
                  <a:lnTo>
                    <a:pt x="292" y="652"/>
                  </a:lnTo>
                  <a:lnTo>
                    <a:pt x="171" y="249"/>
                  </a:lnTo>
                  <a:close/>
                  <a:moveTo>
                    <a:pt x="120" y="0"/>
                  </a:moveTo>
                  <a:lnTo>
                    <a:pt x="96" y="0"/>
                  </a:lnTo>
                  <a:lnTo>
                    <a:pt x="96" y="158"/>
                  </a:lnTo>
                  <a:lnTo>
                    <a:pt x="115" y="158"/>
                  </a:lnTo>
                  <a:lnTo>
                    <a:pt x="115" y="31"/>
                  </a:lnTo>
                  <a:lnTo>
                    <a:pt x="141" y="31"/>
                  </a:lnTo>
                  <a:lnTo>
                    <a:pt x="120" y="0"/>
                  </a:lnTo>
                  <a:close/>
                  <a:moveTo>
                    <a:pt x="141" y="31"/>
                  </a:moveTo>
                  <a:lnTo>
                    <a:pt x="115" y="31"/>
                  </a:lnTo>
                  <a:lnTo>
                    <a:pt x="201" y="158"/>
                  </a:lnTo>
                  <a:lnTo>
                    <a:pt x="223" y="158"/>
                  </a:lnTo>
                  <a:lnTo>
                    <a:pt x="223" y="122"/>
                  </a:lnTo>
                  <a:lnTo>
                    <a:pt x="201" y="122"/>
                  </a:lnTo>
                  <a:lnTo>
                    <a:pt x="141" y="31"/>
                  </a:lnTo>
                  <a:close/>
                  <a:moveTo>
                    <a:pt x="223" y="0"/>
                  </a:moveTo>
                  <a:lnTo>
                    <a:pt x="201" y="0"/>
                  </a:lnTo>
                  <a:lnTo>
                    <a:pt x="201" y="122"/>
                  </a:lnTo>
                  <a:lnTo>
                    <a:pt x="223" y="122"/>
                  </a:lnTo>
                  <a:lnTo>
                    <a:pt x="2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14" name="Picture 13">
              <a:extLst>
                <a:ext uri="{FF2B5EF4-FFF2-40B4-BE49-F238E27FC236}">
                  <a16:creationId xmlns:a16="http://schemas.microsoft.com/office/drawing/2014/main" id="{D5338137-5526-93BB-79DF-B74DD5EBA4E7}"/>
                </a:ext>
              </a:extLst>
            </p:cNvPr>
            <p:cNvPicPr>
              <a:picLocks noChangeAspect="1" noEditPoint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52790" y="540917"/>
              <a:ext cx="139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Line 2777">
              <a:extLst>
                <a:ext uri="{FF2B5EF4-FFF2-40B4-BE49-F238E27FC236}">
                  <a16:creationId xmlns:a16="http://schemas.microsoft.com/office/drawing/2014/main" id="{45DDCFB3-1D76-FC13-E497-83BEF9DD106A}"/>
                </a:ext>
              </a:extLst>
            </p:cNvPr>
            <p:cNvCxnSpPr>
              <a:cxnSpLocks noChangeAspect="1" noEditPoints="1" noChangeArrowheads="1" noChangeShapeType="1"/>
            </p:cNvCxnSpPr>
            <p:nvPr/>
          </p:nvCxnSpPr>
          <p:spPr bwMode="auto">
            <a:xfrm>
              <a:off x="4454291" y="539974"/>
              <a:ext cx="0" cy="1562"/>
            </a:xfrm>
            <a:prstGeom prst="line">
              <a:avLst/>
            </a:prstGeom>
            <a:noFill/>
            <a:ln w="25908">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16" name="Line 2776">
              <a:extLst>
                <a:ext uri="{FF2B5EF4-FFF2-40B4-BE49-F238E27FC236}">
                  <a16:creationId xmlns:a16="http://schemas.microsoft.com/office/drawing/2014/main" id="{B326C344-A39D-04FD-51E5-DA6126021650}"/>
                </a:ext>
              </a:extLst>
            </p:cNvPr>
            <p:cNvCxnSpPr>
              <a:cxnSpLocks noChangeAspect="1" noEditPoints="1" noChangeArrowheads="1" noChangeShapeType="1"/>
            </p:cNvCxnSpPr>
            <p:nvPr/>
          </p:nvCxnSpPr>
          <p:spPr bwMode="auto">
            <a:xfrm>
              <a:off x="4454327" y="540396"/>
              <a:ext cx="6353" cy="0"/>
            </a:xfrm>
            <a:prstGeom prst="line">
              <a:avLst/>
            </a:prstGeom>
            <a:noFill/>
            <a:ln w="25908">
              <a:solidFill>
                <a:srgbClr val="000000"/>
              </a:solidFill>
              <a:prstDash val="solid"/>
              <a:round/>
              <a:headEnd/>
              <a:tailEnd/>
            </a:ln>
            <a:extLst>
              <a:ext uri="{909E8E84-426E-40DD-AFC4-6F175D3DCCD1}">
                <a14:hiddenFill xmlns:a14="http://schemas.microsoft.com/office/drawing/2010/main">
                  <a:noFill/>
                </a14:hiddenFill>
              </a:ext>
            </a:extLst>
          </p:spPr>
        </p:cxnSp>
        <p:cxnSp>
          <p:nvCxnSpPr>
            <p:cNvPr id="17" name="Line 2775">
              <a:extLst>
                <a:ext uri="{FF2B5EF4-FFF2-40B4-BE49-F238E27FC236}">
                  <a16:creationId xmlns:a16="http://schemas.microsoft.com/office/drawing/2014/main" id="{2572D78C-38B3-D531-3C6A-7D3E601DFAEC}"/>
                </a:ext>
              </a:extLst>
            </p:cNvPr>
            <p:cNvCxnSpPr>
              <a:cxnSpLocks noChangeAspect="1" noEditPoints="1" noChangeArrowheads="1" noChangeShapeType="1"/>
            </p:cNvCxnSpPr>
            <p:nvPr/>
          </p:nvCxnSpPr>
          <p:spPr bwMode="auto">
            <a:xfrm>
              <a:off x="4460692" y="539967"/>
              <a:ext cx="0" cy="1569"/>
            </a:xfrm>
            <a:prstGeom prst="line">
              <a:avLst/>
            </a:prstGeom>
            <a:noFill/>
            <a:ln w="25908">
              <a:solidFill>
                <a:srgbClr val="000000"/>
              </a:solidFill>
              <a:prstDash val="solid"/>
              <a:round/>
              <a:headEnd/>
              <a:tailEnd/>
            </a:ln>
            <a:extLst>
              <a:ext uri="{909E8E84-426E-40DD-AFC4-6F175D3DCCD1}">
                <a14:hiddenFill xmlns:a14="http://schemas.microsoft.com/office/drawing/2010/main">
                  <a:noFill/>
                </a14:hiddenFill>
              </a:ext>
            </a:extLst>
          </p:spPr>
        </p:cxnSp>
        <p:pic>
          <p:nvPicPr>
            <p:cNvPr id="18" name="Picture 17" descr="A black background with white text&#10;&#10;Description automatically generated">
              <a:extLst>
                <a:ext uri="{FF2B5EF4-FFF2-40B4-BE49-F238E27FC236}">
                  <a16:creationId xmlns:a16="http://schemas.microsoft.com/office/drawing/2014/main" id="{F25BCABB-B968-75BF-3CD7-8F2B26AC1DFF}"/>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54470" y="540511"/>
              <a:ext cx="1241"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1FA4F27E-3EBB-A7EC-B662-DB58B4408B28}"/>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455992" y="540703"/>
              <a:ext cx="1107"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1BB2278D-BE01-4D4B-CDC0-B87945C6B279}"/>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455990" y="540504"/>
              <a:ext cx="329"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819D5EAF-894F-56E4-4042-F4F1FCE53034}"/>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456381" y="540502"/>
              <a:ext cx="40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2770">
              <a:extLst>
                <a:ext uri="{FF2B5EF4-FFF2-40B4-BE49-F238E27FC236}">
                  <a16:creationId xmlns:a16="http://schemas.microsoft.com/office/drawing/2014/main" id="{68A64754-13F2-9710-00C4-7B37112DF83C}"/>
                </a:ext>
              </a:extLst>
            </p:cNvPr>
            <p:cNvSpPr>
              <a:spLocks noChangeAspect="1" noEditPoints="1" noChangeArrowheads="1" noChangeShapeType="1" noTextEdit="1"/>
            </p:cNvSpPr>
            <p:nvPr/>
          </p:nvSpPr>
          <p:spPr bwMode="auto">
            <a:xfrm>
              <a:off x="4447626" y="539971"/>
              <a:ext cx="15841" cy="1564"/>
            </a:xfrm>
            <a:custGeom>
              <a:avLst/>
              <a:gdLst>
                <a:gd name="T0" fmla="*/ 0 w 15841"/>
                <a:gd name="T1" fmla="+- 0 11782 10342"/>
                <a:gd name="T2" fmla="*/ 11782 h 1564"/>
                <a:gd name="T3" fmla="*/ 0 w 15841"/>
                <a:gd name="T4" fmla="+- 0 10342 10342"/>
                <a:gd name="T5" fmla="*/ 10342 h 1564"/>
                <a:gd name="T6" fmla="*/ 15840 w 15841"/>
                <a:gd name="T7" fmla="+- 0 10342 10342"/>
                <a:gd name="T8" fmla="*/ 10342 h 1564"/>
                <a:gd name="T9" fmla="*/ 0 w 15841"/>
                <a:gd name="T10" fmla="+- 0 11906 10342"/>
                <a:gd name="T11" fmla="*/ 11906 h 1564"/>
                <a:gd name="T12" fmla="*/ 0 w 15841"/>
                <a:gd name="T13" fmla="+- 0 11782 10342"/>
                <a:gd name="T14" fmla="*/ 11782 h 1564"/>
              </a:gdLst>
              <a:ahLst/>
              <a:cxnLst>
                <a:cxn ang="0">
                  <a:pos x="T0" y="T2"/>
                </a:cxn>
                <a:cxn ang="0">
                  <a:pos x="T3" y="T5"/>
                </a:cxn>
                <a:cxn ang="0">
                  <a:pos x="T6" y="T8"/>
                </a:cxn>
                <a:cxn ang="0">
                  <a:pos x="T9" y="T11"/>
                </a:cxn>
                <a:cxn ang="0">
                  <a:pos x="T12" y="T14"/>
                </a:cxn>
              </a:cxnLst>
              <a:rect l="0" t="0" r="r" b="b"/>
              <a:pathLst>
                <a:path w="15841" h="1564">
                  <a:moveTo>
                    <a:pt x="0" y="1440"/>
                  </a:moveTo>
                  <a:lnTo>
                    <a:pt x="0" y="0"/>
                  </a:lnTo>
                  <a:lnTo>
                    <a:pt x="15840" y="0"/>
                  </a:lnTo>
                  <a:moveTo>
                    <a:pt x="0" y="1564"/>
                  </a:moveTo>
                  <a:lnTo>
                    <a:pt x="0" y="1440"/>
                  </a:lnTo>
                </a:path>
              </a:pathLst>
            </a:custGeom>
            <a:noFill/>
            <a:ln w="2590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26" name="Picture 25" descr="A black background with white text&#10;&#10;Description automatically generated">
              <a:extLst>
                <a:ext uri="{FF2B5EF4-FFF2-40B4-BE49-F238E27FC236}">
                  <a16:creationId xmlns:a16="http://schemas.microsoft.com/office/drawing/2014/main" id="{E3A24D25-B4B3-45B8-DA37-7CDCB8FC9722}"/>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448458" y="540355"/>
              <a:ext cx="3615"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a16="http://schemas.microsoft.com/office/drawing/2014/main" id="{0842483C-B95B-77D3-7D0A-2C3B21EE80DB}"/>
                </a:ext>
              </a:extLst>
            </p:cNvPr>
            <p:cNvSpPr>
              <a:spLocks noChangeAspect="1" noEditPoints="1" noChangeArrowheads="1" noChangeShapeType="1" noTextEdit="1"/>
            </p:cNvSpPr>
            <p:nvPr/>
          </p:nvSpPr>
          <p:spPr bwMode="auto">
            <a:xfrm>
              <a:off x="4452090" y="540432"/>
              <a:ext cx="15"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cxnSp>
          <p:nvCxnSpPr>
            <p:cNvPr id="28" name="Line 2767">
              <a:extLst>
                <a:ext uri="{FF2B5EF4-FFF2-40B4-BE49-F238E27FC236}">
                  <a16:creationId xmlns:a16="http://schemas.microsoft.com/office/drawing/2014/main" id="{7C65C499-0292-8374-21DB-B8EF1A909762}"/>
                </a:ext>
              </a:extLst>
            </p:cNvPr>
            <p:cNvCxnSpPr>
              <a:cxnSpLocks noChangeAspect="1" noEditPoints="1" noChangeArrowheads="1" noChangeShapeType="1"/>
            </p:cNvCxnSpPr>
            <p:nvPr/>
          </p:nvCxnSpPr>
          <p:spPr bwMode="auto">
            <a:xfrm>
              <a:off x="4452548" y="541534"/>
              <a:ext cx="0" cy="0"/>
            </a:xfrm>
            <a:prstGeom prst="line">
              <a:avLst/>
            </a:prstGeom>
            <a:noFill/>
            <a:ln w="25908">
              <a:solidFill>
                <a:srgbClr val="000000"/>
              </a:solidFill>
              <a:prstDash val="solid"/>
              <a:round/>
              <a:headEnd/>
              <a:tailEnd/>
            </a:ln>
            <a:extLst>
              <a:ext uri="{909E8E84-426E-40DD-AFC4-6F175D3DCCD1}">
                <a14:hiddenFill xmlns:a14="http://schemas.microsoft.com/office/drawing/2010/main">
                  <a:noFill/>
                </a14:hiddenFill>
              </a:ext>
            </a:extLst>
          </p:spPr>
        </p:cxnSp>
        <p:pic>
          <p:nvPicPr>
            <p:cNvPr id="29" name="Picture 28">
              <a:extLst>
                <a:ext uri="{FF2B5EF4-FFF2-40B4-BE49-F238E27FC236}">
                  <a16:creationId xmlns:a16="http://schemas.microsoft.com/office/drawing/2014/main" id="{58663F86-0881-8438-5FD5-946794CB0F5B}"/>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455294" y="540110"/>
              <a:ext cx="222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D53CEB5D-E720-551B-AB37-0A437CB703CF}"/>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457602" y="540113"/>
              <a:ext cx="2163"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43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771480-E5F4-331E-BF4D-80B4A17A3F5D}"/>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1566A8-C04F-3821-29DD-00A85DB00BD5}"/>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3600" b="1" kern="1200">
                <a:solidFill>
                  <a:schemeClr val="tx1"/>
                </a:solidFill>
                <a:latin typeface="+mj-lt"/>
                <a:ea typeface="+mj-ea"/>
                <a:cs typeface="+mj-cs"/>
              </a:rPr>
              <a:t>What is the difference between the Largo Area Community Council and LCT?</a:t>
            </a:r>
          </a:p>
        </p:txBody>
      </p:sp>
      <p:sp>
        <p:nvSpPr>
          <p:cNvPr id="3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government&#10;&#10;Description automatically generated">
            <a:extLst>
              <a:ext uri="{FF2B5EF4-FFF2-40B4-BE49-F238E27FC236}">
                <a16:creationId xmlns:a16="http://schemas.microsoft.com/office/drawing/2014/main" id="{4C15E5D3-FD46-6CEE-DFF1-852D87E6C011}"/>
              </a:ext>
            </a:extLst>
          </p:cNvPr>
          <p:cNvPicPr>
            <a:picLocks noChangeAspect="1"/>
          </p:cNvPicPr>
          <p:nvPr/>
        </p:nvPicPr>
        <p:blipFill>
          <a:blip r:embed="rId2"/>
          <a:stretch>
            <a:fillRect/>
          </a:stretch>
        </p:blipFill>
        <p:spPr>
          <a:xfrm>
            <a:off x="4048655" y="751124"/>
            <a:ext cx="7865309" cy="5210764"/>
          </a:xfrm>
          <a:prstGeom prst="rect">
            <a:avLst/>
          </a:prstGeom>
        </p:spPr>
      </p:pic>
    </p:spTree>
    <p:extLst>
      <p:ext uri="{BB962C8B-B14F-4D97-AF65-F5344CB8AC3E}">
        <p14:creationId xmlns:p14="http://schemas.microsoft.com/office/powerpoint/2010/main" val="2778564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B250A2-70CC-0DCD-1B89-F9D5A4EAEC4F}"/>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B85E0E-CCA9-4B5B-D0D1-51B8BED9188F}"/>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4200" b="1" kern="1200">
                <a:latin typeface="+mj-lt"/>
                <a:ea typeface="+mj-ea"/>
                <a:cs typeface="+mj-cs"/>
              </a:rPr>
              <a:t>What is a development trust </a:t>
            </a:r>
            <a:r>
              <a:rPr lang="en-US" sz="4200" b="1"/>
              <a:t>approach? Sometimes</a:t>
            </a:r>
            <a:r>
              <a:rPr lang="en-US" sz="4200" b="1" kern="1200">
                <a:latin typeface="+mj-lt"/>
                <a:ea typeface="+mj-ea"/>
                <a:cs typeface="+mj-cs"/>
              </a:rPr>
              <a:t> described as community anchor </a:t>
            </a:r>
            <a:r>
              <a:rPr lang="en-US" sz="4200" b="1" kern="1200" err="1">
                <a:latin typeface="+mj-lt"/>
                <a:ea typeface="+mj-ea"/>
                <a:cs typeface="+mj-cs"/>
              </a:rPr>
              <a:t>organisations</a:t>
            </a:r>
            <a:endParaRPr lang="en-US" sz="4200" b="1" kern="1200" err="1">
              <a:latin typeface="+mj-lt"/>
              <a:cs typeface="Calibri Light"/>
            </a:endParaRPr>
          </a:p>
        </p:txBody>
      </p:sp>
      <p:sp>
        <p:nvSpPr>
          <p:cNvPr id="3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Slide Number Placeholder 5">
            <a:extLst>
              <a:ext uri="{FF2B5EF4-FFF2-40B4-BE49-F238E27FC236}">
                <a16:creationId xmlns:a16="http://schemas.microsoft.com/office/drawing/2014/main" id="{EFC3A32B-081D-ACC7-293E-28100F7F654A}"/>
              </a:ext>
            </a:extLst>
          </p:cNvPr>
          <p:cNvGraphicFramePr/>
          <p:nvPr>
            <p:extLst>
              <p:ext uri="{D42A27DB-BD31-4B8C-83A1-F6EECF244321}">
                <p14:modId xmlns:p14="http://schemas.microsoft.com/office/powerpoint/2010/main" val="321262781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6288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F326A-A98A-63E9-A4CC-0A56234DB32D}"/>
              </a:ext>
            </a:extLst>
          </p:cNvPr>
          <p:cNvSpPr>
            <a:spLocks noGrp="1"/>
          </p:cNvSpPr>
          <p:nvPr>
            <p:ph type="title"/>
          </p:nvPr>
        </p:nvSpPr>
        <p:spPr>
          <a:xfrm>
            <a:off x="838200" y="93654"/>
            <a:ext cx="10515600" cy="1325563"/>
          </a:xfrm>
        </p:spPr>
        <p:txBody>
          <a:bodyPr/>
          <a:lstStyle/>
          <a:p>
            <a:pPr algn="ctr"/>
            <a:r>
              <a:rPr lang="en-US"/>
              <a:t>LCT  Structure  – SCIO 2024</a:t>
            </a:r>
          </a:p>
        </p:txBody>
      </p:sp>
      <p:graphicFrame>
        <p:nvGraphicFramePr>
          <p:cNvPr id="12" name="Content Placeholder 11">
            <a:extLst>
              <a:ext uri="{FF2B5EF4-FFF2-40B4-BE49-F238E27FC236}">
                <a16:creationId xmlns:a16="http://schemas.microsoft.com/office/drawing/2014/main" id="{61A8634C-FADE-4B14-5D1F-D514960426A1}"/>
              </a:ext>
            </a:extLst>
          </p:cNvPr>
          <p:cNvGraphicFramePr>
            <a:graphicFrameLocks noGrp="1"/>
          </p:cNvGraphicFramePr>
          <p:nvPr>
            <p:ph idx="1"/>
          </p:nvPr>
        </p:nvGraphicFramePr>
        <p:xfrm>
          <a:off x="815942" y="950745"/>
          <a:ext cx="10515600" cy="5813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F3F262C7-2887-AA6E-418B-E841B2B4DFCA}"/>
              </a:ext>
            </a:extLst>
          </p:cNvPr>
          <p:cNvSpPr>
            <a:spLocks noGrp="1"/>
          </p:cNvSpPr>
          <p:nvPr>
            <p:ph type="sldNum" sz="quarter" idx="12"/>
          </p:nvPr>
        </p:nvSpPr>
        <p:spPr/>
        <p:txBody>
          <a:bodyPr/>
          <a:lstStyle/>
          <a:p>
            <a:fld id="{0ECEA138-2E79-6B4C-8890-E3A8293B9828}" type="slidenum">
              <a:rPr lang="en-US" smtClean="0"/>
              <a:t>6</a:t>
            </a:fld>
            <a:endParaRPr lang="en-US"/>
          </a:p>
        </p:txBody>
      </p:sp>
      <p:sp>
        <p:nvSpPr>
          <p:cNvPr id="14" name="TextBox 13">
            <a:extLst>
              <a:ext uri="{FF2B5EF4-FFF2-40B4-BE49-F238E27FC236}">
                <a16:creationId xmlns:a16="http://schemas.microsoft.com/office/drawing/2014/main" id="{2DFF4401-00EB-658F-3C2E-A4A2AAFAF69D}"/>
              </a:ext>
            </a:extLst>
          </p:cNvPr>
          <p:cNvSpPr txBox="1"/>
          <p:nvPr/>
        </p:nvSpPr>
        <p:spPr>
          <a:xfrm>
            <a:off x="778376" y="1295030"/>
            <a:ext cx="3495093"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1400"/>
              <a:t>Website - Alan Tomkins</a:t>
            </a:r>
          </a:p>
          <a:p>
            <a:r>
              <a:rPr lang="en-US" sz="1400"/>
              <a:t>IT – Andrew Graham</a:t>
            </a:r>
          </a:p>
        </p:txBody>
      </p:sp>
      <p:sp>
        <p:nvSpPr>
          <p:cNvPr id="15" name="TextBox 14">
            <a:extLst>
              <a:ext uri="{FF2B5EF4-FFF2-40B4-BE49-F238E27FC236}">
                <a16:creationId xmlns:a16="http://schemas.microsoft.com/office/drawing/2014/main" id="{42998E8E-F611-5824-BB7B-2CFA86BBA5C2}"/>
              </a:ext>
            </a:extLst>
          </p:cNvPr>
          <p:cNvSpPr txBox="1"/>
          <p:nvPr/>
        </p:nvSpPr>
        <p:spPr>
          <a:xfrm>
            <a:off x="778376" y="1908328"/>
            <a:ext cx="3495093"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lIns="91440" tIns="45720" rIns="91440" bIns="45720" rtlCol="0" anchor="t">
            <a:spAutoFit/>
          </a:bodyPr>
          <a:lstStyle/>
          <a:p>
            <a:r>
              <a:rPr lang="en-US" sz="1400"/>
              <a:t>Marketing and Communications – Alistair Brown; Largo Links Editor – Greg Smith</a:t>
            </a:r>
          </a:p>
        </p:txBody>
      </p:sp>
      <p:sp>
        <p:nvSpPr>
          <p:cNvPr id="16" name="TextBox 15">
            <a:extLst>
              <a:ext uri="{FF2B5EF4-FFF2-40B4-BE49-F238E27FC236}">
                <a16:creationId xmlns:a16="http://schemas.microsoft.com/office/drawing/2014/main" id="{A89E4012-99C6-6CF7-284C-F3834C199570}"/>
              </a:ext>
            </a:extLst>
          </p:cNvPr>
          <p:cNvSpPr txBox="1"/>
          <p:nvPr/>
        </p:nvSpPr>
        <p:spPr>
          <a:xfrm>
            <a:off x="778376" y="3174599"/>
            <a:ext cx="3491117"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lIns="91440" tIns="45720" rIns="91440" bIns="45720" rtlCol="0" anchor="t">
            <a:spAutoFit/>
          </a:bodyPr>
          <a:lstStyle/>
          <a:p>
            <a:r>
              <a:rPr lang="en-US" sz="1400"/>
              <a:t>Community Sustainable Development - Jill Miller</a:t>
            </a:r>
          </a:p>
        </p:txBody>
      </p:sp>
      <p:sp>
        <p:nvSpPr>
          <p:cNvPr id="17" name="TextBox 16">
            <a:extLst>
              <a:ext uri="{FF2B5EF4-FFF2-40B4-BE49-F238E27FC236}">
                <a16:creationId xmlns:a16="http://schemas.microsoft.com/office/drawing/2014/main" id="{4B1BB6FA-042D-68C5-D51E-3928702FCCA5}"/>
              </a:ext>
            </a:extLst>
          </p:cNvPr>
          <p:cNvSpPr txBox="1"/>
          <p:nvPr/>
        </p:nvSpPr>
        <p:spPr>
          <a:xfrm>
            <a:off x="778376" y="2545706"/>
            <a:ext cx="3495093"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defPPr>
              <a:defRPr lang="en-US"/>
            </a:defPPr>
            <a:lvl1pPr>
              <a:defRPr sz="1400"/>
            </a:lvl1pPr>
          </a:lstStyle>
          <a:p>
            <a:r>
              <a:rPr lang="en-US"/>
              <a:t>Equity and Inclusion – Jan Kerr</a:t>
            </a:r>
          </a:p>
          <a:p>
            <a:pPr marL="187325" indent="-187325">
              <a:buFontTx/>
              <a:buChar char="-"/>
            </a:pPr>
            <a:r>
              <a:rPr lang="en-US">
                <a:cs typeface="Calibri"/>
              </a:rPr>
              <a:t>Changing Places Toilet</a:t>
            </a:r>
          </a:p>
        </p:txBody>
      </p:sp>
      <p:sp>
        <p:nvSpPr>
          <p:cNvPr id="18" name="TextBox 17">
            <a:extLst>
              <a:ext uri="{FF2B5EF4-FFF2-40B4-BE49-F238E27FC236}">
                <a16:creationId xmlns:a16="http://schemas.microsoft.com/office/drawing/2014/main" id="{753752CF-EB00-3AE9-DCAA-DA4F3F0318E6}"/>
              </a:ext>
            </a:extLst>
          </p:cNvPr>
          <p:cNvSpPr txBox="1"/>
          <p:nvPr/>
        </p:nvSpPr>
        <p:spPr>
          <a:xfrm>
            <a:off x="7910203" y="1295030"/>
            <a:ext cx="3421339" cy="73866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lIns="91440" tIns="45720" rIns="91440" bIns="45720" rtlCol="0" anchor="t">
            <a:spAutoFit/>
          </a:bodyPr>
          <a:lstStyle/>
          <a:p>
            <a:r>
              <a:rPr lang="en-US" sz="1400"/>
              <a:t>Treasurer – Stuart Kerr</a:t>
            </a:r>
          </a:p>
          <a:p>
            <a:r>
              <a:rPr lang="en-US" sz="1400"/>
              <a:t>+ P/T Bookkeeper – Claire Wood</a:t>
            </a:r>
          </a:p>
          <a:p>
            <a:r>
              <a:rPr lang="en-US" sz="1400"/>
              <a:t>Lynch Bookkeeping</a:t>
            </a:r>
            <a:endParaRPr lang="en-US" sz="1400">
              <a:cs typeface="Calibri"/>
            </a:endParaRPr>
          </a:p>
        </p:txBody>
      </p:sp>
      <p:sp>
        <p:nvSpPr>
          <p:cNvPr id="19" name="TextBox 18">
            <a:extLst>
              <a:ext uri="{FF2B5EF4-FFF2-40B4-BE49-F238E27FC236}">
                <a16:creationId xmlns:a16="http://schemas.microsoft.com/office/drawing/2014/main" id="{FFA7CC18-8FC2-411F-F0CC-9D67184B5619}"/>
              </a:ext>
            </a:extLst>
          </p:cNvPr>
          <p:cNvSpPr txBox="1"/>
          <p:nvPr/>
        </p:nvSpPr>
        <p:spPr>
          <a:xfrm>
            <a:off x="7910202" y="2618083"/>
            <a:ext cx="3381553"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1400"/>
              <a:t>Minutes Secretary - Nora </a:t>
            </a:r>
            <a:r>
              <a:rPr lang="en-US" sz="1400" err="1"/>
              <a:t>Conlin</a:t>
            </a:r>
            <a:endParaRPr lang="en-US" sz="1400"/>
          </a:p>
          <a:p>
            <a:endParaRPr lang="en-US" sz="1400"/>
          </a:p>
        </p:txBody>
      </p:sp>
      <p:sp>
        <p:nvSpPr>
          <p:cNvPr id="20" name="TextBox 19">
            <a:extLst>
              <a:ext uri="{FF2B5EF4-FFF2-40B4-BE49-F238E27FC236}">
                <a16:creationId xmlns:a16="http://schemas.microsoft.com/office/drawing/2014/main" id="{9F67266E-91E9-6042-09C3-A053B6704B05}"/>
              </a:ext>
            </a:extLst>
          </p:cNvPr>
          <p:cNvSpPr txBox="1"/>
          <p:nvPr/>
        </p:nvSpPr>
        <p:spPr>
          <a:xfrm>
            <a:off x="7910202" y="2045001"/>
            <a:ext cx="3435155"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lIns="91440" tIns="45720" rIns="91440" bIns="45720" rtlCol="0" anchor="t">
            <a:spAutoFit/>
          </a:bodyPr>
          <a:lstStyle/>
          <a:p>
            <a:r>
              <a:rPr lang="en-US" sz="1400"/>
              <a:t>Governance and Compliance – Emily Macdonald</a:t>
            </a:r>
          </a:p>
        </p:txBody>
      </p:sp>
      <p:sp>
        <p:nvSpPr>
          <p:cNvPr id="21" name="TextBox 20">
            <a:extLst>
              <a:ext uri="{FF2B5EF4-FFF2-40B4-BE49-F238E27FC236}">
                <a16:creationId xmlns:a16="http://schemas.microsoft.com/office/drawing/2014/main" id="{17627DAF-B801-210F-EA2A-F2B602B73E52}"/>
              </a:ext>
            </a:extLst>
          </p:cNvPr>
          <p:cNvSpPr txBox="1"/>
          <p:nvPr/>
        </p:nvSpPr>
        <p:spPr>
          <a:xfrm>
            <a:off x="7910203" y="3174599"/>
            <a:ext cx="3435155" cy="738664"/>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wrap="square" lIns="91440" tIns="45720" rIns="91440" bIns="45720" rtlCol="0" anchor="t">
            <a:spAutoFit/>
          </a:bodyPr>
          <a:lstStyle/>
          <a:p>
            <a:pPr marL="187325" indent="-187325"/>
            <a:r>
              <a:rPr lang="en-US" sz="1400"/>
              <a:t>Youth Representative – TBA</a:t>
            </a:r>
            <a:endParaRPr lang="en-US"/>
          </a:p>
          <a:p>
            <a:pPr marL="187325" indent="-187325">
              <a:buFontTx/>
              <a:buChar char="-"/>
            </a:pPr>
            <a:r>
              <a:rPr lang="en-US" sz="1400">
                <a:cs typeface="Calibri"/>
              </a:rPr>
              <a:t>Links with School via </a:t>
            </a:r>
            <a:r>
              <a:rPr lang="en-US" sz="1400" err="1">
                <a:cs typeface="Calibri"/>
              </a:rPr>
              <a:t>FoLB</a:t>
            </a:r>
            <a:endParaRPr lang="en-US" sz="1400">
              <a:cs typeface="Calibri"/>
            </a:endParaRPr>
          </a:p>
          <a:p>
            <a:pPr marL="187325" indent="-187325">
              <a:buFontTx/>
              <a:buChar char="-"/>
            </a:pPr>
            <a:r>
              <a:rPr lang="en-US" sz="1400">
                <a:cs typeface="Calibri"/>
              </a:rPr>
              <a:t>Youth Liaison built into all projects</a:t>
            </a:r>
            <a:endParaRPr lang="en-US"/>
          </a:p>
        </p:txBody>
      </p:sp>
      <p:sp>
        <p:nvSpPr>
          <p:cNvPr id="22" name="TextBox 21">
            <a:extLst>
              <a:ext uri="{FF2B5EF4-FFF2-40B4-BE49-F238E27FC236}">
                <a16:creationId xmlns:a16="http://schemas.microsoft.com/office/drawing/2014/main" id="{C8853948-73AF-67E4-1EE5-FC3DB6BF8D4D}"/>
              </a:ext>
            </a:extLst>
          </p:cNvPr>
          <p:cNvSpPr txBox="1"/>
          <p:nvPr/>
        </p:nvSpPr>
        <p:spPr>
          <a:xfrm>
            <a:off x="803337" y="5256938"/>
            <a:ext cx="1900674" cy="738664"/>
          </a:xfrm>
          <a:prstGeom prst="rect">
            <a:avLst/>
          </a:prstGeom>
          <a:solidFill>
            <a:schemeClr val="bg1"/>
          </a:solidFill>
        </p:spPr>
        <p:txBody>
          <a:bodyPr wrap="square" lIns="91440" tIns="45720" rIns="91440" bIns="45720" rtlCol="0" anchor="t">
            <a:spAutoFit/>
          </a:bodyPr>
          <a:lstStyle/>
          <a:p>
            <a:r>
              <a:rPr lang="en-US" sz="1400" b="1"/>
              <a:t>Culture &amp; Heritage</a:t>
            </a:r>
          </a:p>
          <a:p>
            <a:r>
              <a:rPr lang="en-US" sz="1400"/>
              <a:t>Gail Green, Matt Pontin</a:t>
            </a:r>
          </a:p>
          <a:p>
            <a:r>
              <a:rPr lang="en-US" sz="1400" err="1"/>
              <a:t>Levenmouth</a:t>
            </a:r>
            <a:r>
              <a:rPr lang="en-US" sz="1400"/>
              <a:t> Area</a:t>
            </a:r>
          </a:p>
        </p:txBody>
      </p:sp>
      <p:sp>
        <p:nvSpPr>
          <p:cNvPr id="24" name="TextBox 23">
            <a:extLst>
              <a:ext uri="{FF2B5EF4-FFF2-40B4-BE49-F238E27FC236}">
                <a16:creationId xmlns:a16="http://schemas.microsoft.com/office/drawing/2014/main" id="{43E80410-238F-E656-DBD8-365C6C2976DF}"/>
              </a:ext>
            </a:extLst>
          </p:cNvPr>
          <p:cNvSpPr txBox="1"/>
          <p:nvPr/>
        </p:nvSpPr>
        <p:spPr>
          <a:xfrm>
            <a:off x="7308628" y="5256938"/>
            <a:ext cx="1900673" cy="738664"/>
          </a:xfrm>
          <a:prstGeom prst="rect">
            <a:avLst/>
          </a:prstGeom>
          <a:solidFill>
            <a:schemeClr val="bg1"/>
          </a:solidFill>
        </p:spPr>
        <p:txBody>
          <a:bodyPr wrap="square" lIns="91440" tIns="45720" rIns="91440" bIns="45720" rtlCol="0" anchor="t">
            <a:spAutoFit/>
          </a:bodyPr>
          <a:lstStyle/>
          <a:p>
            <a:r>
              <a:rPr lang="en-US" sz="1400" b="1"/>
              <a:t>Assets and Access</a:t>
            </a:r>
            <a:endParaRPr lang="en-US" b="1"/>
          </a:p>
          <a:p>
            <a:r>
              <a:rPr lang="en-US" sz="1400"/>
              <a:t>Chair: Andy Duff </a:t>
            </a:r>
          </a:p>
          <a:p>
            <a:r>
              <a:rPr lang="en-US" sz="1400"/>
              <a:t>Team of 6</a:t>
            </a:r>
            <a:endParaRPr lang="en-US">
              <a:cs typeface="Calibri"/>
            </a:endParaRPr>
          </a:p>
        </p:txBody>
      </p:sp>
      <p:sp>
        <p:nvSpPr>
          <p:cNvPr id="26" name="TextBox 25">
            <a:extLst>
              <a:ext uri="{FF2B5EF4-FFF2-40B4-BE49-F238E27FC236}">
                <a16:creationId xmlns:a16="http://schemas.microsoft.com/office/drawing/2014/main" id="{36E95DCE-CD34-36C7-ED47-919F5CF53376}"/>
              </a:ext>
            </a:extLst>
          </p:cNvPr>
          <p:cNvSpPr txBox="1"/>
          <p:nvPr/>
        </p:nvSpPr>
        <p:spPr>
          <a:xfrm>
            <a:off x="2984715" y="5256938"/>
            <a:ext cx="1811408" cy="1384995"/>
          </a:xfrm>
          <a:prstGeom prst="rect">
            <a:avLst/>
          </a:prstGeom>
          <a:solidFill>
            <a:schemeClr val="bg1"/>
          </a:solidFill>
        </p:spPr>
        <p:txBody>
          <a:bodyPr wrap="square" lIns="91440" tIns="45720" rIns="91440" bIns="45720" rtlCol="0" anchor="t">
            <a:spAutoFit/>
          </a:bodyPr>
          <a:lstStyle/>
          <a:p>
            <a:r>
              <a:rPr lang="en-US" sz="1400" b="1"/>
              <a:t>Pier Renovation</a:t>
            </a:r>
          </a:p>
          <a:p>
            <a:r>
              <a:rPr lang="en-US" sz="1400"/>
              <a:t>Chair: Brendan Diamond/Raymond Muszynski. (Jimmy Simpson retired.)</a:t>
            </a:r>
            <a:endParaRPr lang="en-US">
              <a:cs typeface="Calibri"/>
            </a:endParaRPr>
          </a:p>
          <a:p>
            <a:r>
              <a:rPr lang="en-US" sz="1400"/>
              <a:t>Team of 8</a:t>
            </a:r>
            <a:endParaRPr lang="en-US"/>
          </a:p>
        </p:txBody>
      </p:sp>
      <p:sp>
        <p:nvSpPr>
          <p:cNvPr id="27" name="TextBox 26">
            <a:extLst>
              <a:ext uri="{FF2B5EF4-FFF2-40B4-BE49-F238E27FC236}">
                <a16:creationId xmlns:a16="http://schemas.microsoft.com/office/drawing/2014/main" id="{72A74DDB-2C1F-1E9E-3A87-818745177206}"/>
              </a:ext>
            </a:extLst>
          </p:cNvPr>
          <p:cNvSpPr txBox="1"/>
          <p:nvPr/>
        </p:nvSpPr>
        <p:spPr>
          <a:xfrm>
            <a:off x="5127636" y="5256938"/>
            <a:ext cx="1900674" cy="1169551"/>
          </a:xfrm>
          <a:prstGeom prst="rect">
            <a:avLst/>
          </a:prstGeom>
          <a:solidFill>
            <a:schemeClr val="bg1"/>
          </a:solidFill>
        </p:spPr>
        <p:txBody>
          <a:bodyPr wrap="square" lIns="91440" tIns="45720" rIns="91440" bIns="45720" rtlCol="0" anchor="t">
            <a:spAutoFit/>
          </a:bodyPr>
          <a:lstStyle/>
          <a:p>
            <a:r>
              <a:rPr lang="en-US" sz="1400" b="1"/>
              <a:t>Community Resilience</a:t>
            </a:r>
          </a:p>
          <a:p>
            <a:r>
              <a:rPr lang="en-US" sz="1400"/>
              <a:t>Chair: JP &amp; Liz Easton</a:t>
            </a:r>
          </a:p>
          <a:p>
            <a:r>
              <a:rPr lang="en-US" sz="1400"/>
              <a:t>Team: Jan, Nora, Peter, Stuart. Volunteers bank.</a:t>
            </a:r>
          </a:p>
        </p:txBody>
      </p:sp>
      <p:sp>
        <p:nvSpPr>
          <p:cNvPr id="3" name="TextBox 2">
            <a:extLst>
              <a:ext uri="{FF2B5EF4-FFF2-40B4-BE49-F238E27FC236}">
                <a16:creationId xmlns:a16="http://schemas.microsoft.com/office/drawing/2014/main" id="{66F5CADF-BE09-F72B-6CE6-D3C8C65F2BB9}"/>
              </a:ext>
            </a:extLst>
          </p:cNvPr>
          <p:cNvSpPr txBox="1"/>
          <p:nvPr/>
        </p:nvSpPr>
        <p:spPr>
          <a:xfrm>
            <a:off x="9480387" y="5256938"/>
            <a:ext cx="1898656" cy="1169551"/>
          </a:xfrm>
          <a:prstGeom prst="rect">
            <a:avLst/>
          </a:prstGeom>
          <a:noFill/>
        </p:spPr>
        <p:txBody>
          <a:bodyPr wrap="square" lIns="91440" tIns="45720" rIns="91440" bIns="45720" rtlCol="0" anchor="t">
            <a:spAutoFit/>
          </a:bodyPr>
          <a:lstStyle/>
          <a:p>
            <a:r>
              <a:rPr lang="en-US" sz="1400" b="1"/>
              <a:t>Friends of Largo Bay</a:t>
            </a:r>
            <a:endParaRPr lang="en-US" b="1"/>
          </a:p>
          <a:p>
            <a:r>
              <a:rPr lang="en-US" sz="1400"/>
              <a:t>Chair: Carol Duff </a:t>
            </a:r>
          </a:p>
          <a:p>
            <a:r>
              <a:rPr lang="en-US" sz="1400"/>
              <a:t>Team of 8</a:t>
            </a:r>
          </a:p>
          <a:p>
            <a:r>
              <a:rPr lang="en-US" sz="1400">
                <a:cs typeface="Calibri"/>
              </a:rPr>
              <a:t>381 Facebook followers!</a:t>
            </a:r>
            <a:endParaRPr lang="en-US">
              <a:cs typeface="Calibri"/>
            </a:endParaRPr>
          </a:p>
        </p:txBody>
      </p:sp>
      <p:sp>
        <p:nvSpPr>
          <p:cNvPr id="6" name="TextBox 5">
            <a:extLst>
              <a:ext uri="{FF2B5EF4-FFF2-40B4-BE49-F238E27FC236}">
                <a16:creationId xmlns:a16="http://schemas.microsoft.com/office/drawing/2014/main" id="{6E11C59C-DFA6-174B-5D1F-C38B4EF4FF22}"/>
              </a:ext>
            </a:extLst>
          </p:cNvPr>
          <p:cNvSpPr txBox="1"/>
          <p:nvPr/>
        </p:nvSpPr>
        <p:spPr>
          <a:xfrm>
            <a:off x="4399072" y="3030798"/>
            <a:ext cx="3381552" cy="954107"/>
          </a:xfrm>
          <a:prstGeom prst="rect">
            <a:avLst/>
          </a:prstGeom>
          <a:solidFill>
            <a:schemeClr val="accent2"/>
          </a:solidFill>
        </p:spPr>
        <p:txBody>
          <a:bodyPr wrap="square" rtlCol="0">
            <a:spAutoFit/>
          </a:bodyPr>
          <a:lstStyle/>
          <a:p>
            <a:pPr algn="ctr"/>
            <a:r>
              <a:rPr lang="en-US" sz="1600"/>
              <a:t>SUSTAINABLE PEOPLE/FINANCE/GOVERNANCE PLAN</a:t>
            </a:r>
          </a:p>
          <a:p>
            <a:pPr algn="ctr"/>
            <a:r>
              <a:rPr lang="en-US" sz="1200"/>
              <a:t>LPP/COMMUNITY ACTION PLAN</a:t>
            </a:r>
          </a:p>
          <a:p>
            <a:pPr algn="ctr"/>
            <a:r>
              <a:rPr lang="en-US" sz="1200"/>
              <a:t>DEVELOPMENT OFFICER / Priya Logan</a:t>
            </a:r>
          </a:p>
        </p:txBody>
      </p:sp>
      <p:sp>
        <p:nvSpPr>
          <p:cNvPr id="4" name="Footer Placeholder 3">
            <a:extLst>
              <a:ext uri="{FF2B5EF4-FFF2-40B4-BE49-F238E27FC236}">
                <a16:creationId xmlns:a16="http://schemas.microsoft.com/office/drawing/2014/main" id="{B223CCEC-9541-C01F-CBD3-1B33343F3F7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en-GB"/>
              <a:t>Largo Pier Presentation</a:t>
            </a:r>
          </a:p>
        </p:txBody>
      </p:sp>
      <p:pic>
        <p:nvPicPr>
          <p:cNvPr id="7" name="Picture 6" descr="A green circle with white text&#10;&#10;Description automatically generated">
            <a:extLst>
              <a:ext uri="{FF2B5EF4-FFF2-40B4-BE49-F238E27FC236}">
                <a16:creationId xmlns:a16="http://schemas.microsoft.com/office/drawing/2014/main" id="{04EAED16-398F-B1A5-5E0D-1B43B7A6EFEB}"/>
              </a:ext>
            </a:extLst>
          </p:cNvPr>
          <p:cNvPicPr>
            <a:picLocks noChangeAspect="1"/>
          </p:cNvPicPr>
          <p:nvPr/>
        </p:nvPicPr>
        <p:blipFill>
          <a:blip r:embed="rId7"/>
          <a:stretch>
            <a:fillRect/>
          </a:stretch>
        </p:blipFill>
        <p:spPr>
          <a:xfrm>
            <a:off x="10763788" y="37195"/>
            <a:ext cx="1224539" cy="1224539"/>
          </a:xfrm>
          <a:prstGeom prst="rect">
            <a:avLst/>
          </a:prstGeom>
        </p:spPr>
      </p:pic>
    </p:spTree>
    <p:extLst>
      <p:ext uri="{BB962C8B-B14F-4D97-AF65-F5344CB8AC3E}">
        <p14:creationId xmlns:p14="http://schemas.microsoft.com/office/powerpoint/2010/main" val="1506773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arge pile of rocks on a beach&#10;&#10;Description automatically generated">
            <a:extLst>
              <a:ext uri="{FF2B5EF4-FFF2-40B4-BE49-F238E27FC236}">
                <a16:creationId xmlns:a16="http://schemas.microsoft.com/office/drawing/2014/main" id="{17943C0C-14E9-31F7-364D-3D1C2DB74ED6}"/>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21140" b="3860"/>
          <a:stretch/>
        </p:blipFill>
        <p:spPr>
          <a:xfrm>
            <a:off x="0" y="1"/>
            <a:ext cx="12191980" cy="6857999"/>
          </a:xfrm>
          <a:prstGeom prst="rect">
            <a:avLst/>
          </a:prstGeom>
        </p:spPr>
      </p:pic>
      <p:sp>
        <p:nvSpPr>
          <p:cNvPr id="2" name="Title 1">
            <a:extLst>
              <a:ext uri="{FF2B5EF4-FFF2-40B4-BE49-F238E27FC236}">
                <a16:creationId xmlns:a16="http://schemas.microsoft.com/office/drawing/2014/main" id="{31FE0CBA-263A-7001-51B4-2E80CFDD2FC5}"/>
              </a:ext>
            </a:extLst>
          </p:cNvPr>
          <p:cNvSpPr>
            <a:spLocks noGrp="1"/>
          </p:cNvSpPr>
          <p:nvPr>
            <p:ph type="ctrTitle"/>
          </p:nvPr>
        </p:nvSpPr>
        <p:spPr>
          <a:xfrm>
            <a:off x="1524000" y="1122362"/>
            <a:ext cx="9144000" cy="2900518"/>
          </a:xfrm>
        </p:spPr>
        <p:txBody>
          <a:bodyPr>
            <a:normAutofit/>
          </a:bodyPr>
          <a:lstStyle/>
          <a:p>
            <a:r>
              <a:rPr lang="en-GB" b="1">
                <a:solidFill>
                  <a:srgbClr val="FFFF00"/>
                </a:solidFill>
              </a:rPr>
              <a:t>Largo Pier</a:t>
            </a:r>
          </a:p>
        </p:txBody>
      </p:sp>
      <p:sp>
        <p:nvSpPr>
          <p:cNvPr id="3" name="Subtitle 2">
            <a:extLst>
              <a:ext uri="{FF2B5EF4-FFF2-40B4-BE49-F238E27FC236}">
                <a16:creationId xmlns:a16="http://schemas.microsoft.com/office/drawing/2014/main" id="{7B80E67F-559D-BEF8-3B02-E59B1D220666}"/>
              </a:ext>
            </a:extLst>
          </p:cNvPr>
          <p:cNvSpPr>
            <a:spLocks noGrp="1"/>
          </p:cNvSpPr>
          <p:nvPr>
            <p:ph type="subTitle" idx="1"/>
          </p:nvPr>
        </p:nvSpPr>
        <p:spPr>
          <a:xfrm>
            <a:off x="1524000" y="4159404"/>
            <a:ext cx="9144000" cy="1098395"/>
          </a:xfrm>
        </p:spPr>
        <p:txBody>
          <a:bodyPr vert="horz" lIns="91440" tIns="45720" rIns="91440" bIns="45720" rtlCol="0" anchor="t">
            <a:normAutofit/>
          </a:bodyPr>
          <a:lstStyle/>
          <a:p>
            <a:r>
              <a:rPr lang="en-GB" b="0" i="0" u="none" strike="noStrike">
                <a:solidFill>
                  <a:srgbClr val="FFFFFF"/>
                </a:solidFill>
                <a:effectLst/>
                <a:latin typeface="Arial" panose="020B0604020202020204" pitchFamily="34" charset="0"/>
              </a:rPr>
              <a:t> </a:t>
            </a:r>
            <a:r>
              <a:rPr lang="en-GB" b="0" i="0" u="none" strike="noStrike">
                <a:solidFill>
                  <a:srgbClr val="FFFF00"/>
                </a:solidFill>
                <a:effectLst/>
                <a:latin typeface="Arial" panose="020B0604020202020204" pitchFamily="34" charset="0"/>
              </a:rPr>
              <a:t>Largo Pier: A Community Conversation 29 October 2024</a:t>
            </a:r>
          </a:p>
          <a:p>
            <a:r>
              <a:rPr lang="en-GB">
                <a:solidFill>
                  <a:srgbClr val="FFFF00"/>
                </a:solidFill>
                <a:latin typeface="Arial"/>
                <a:cs typeface="Arial"/>
              </a:rPr>
              <a:t>at the Durham Hall attended by 60 community members</a:t>
            </a:r>
            <a:endParaRPr lang="en-GB">
              <a:solidFill>
                <a:srgbClr val="FFFF00"/>
              </a:solidFill>
            </a:endParaRPr>
          </a:p>
        </p:txBody>
      </p:sp>
      <p:sp>
        <p:nvSpPr>
          <p:cNvPr id="4" name="Footer Placeholder 3">
            <a:extLst>
              <a:ext uri="{FF2B5EF4-FFF2-40B4-BE49-F238E27FC236}">
                <a16:creationId xmlns:a16="http://schemas.microsoft.com/office/drawing/2014/main" id="{EF95A7AE-7441-5B1E-EA6C-12CB8E7CFFFD}"/>
              </a:ext>
            </a:extLst>
          </p:cNvPr>
          <p:cNvSpPr>
            <a:spLocks noGrp="1"/>
          </p:cNvSpPr>
          <p:nvPr>
            <p:ph type="ftr" sz="quarter" idx="11"/>
          </p:nvPr>
        </p:nvSpPr>
        <p:spPr/>
        <p:txBody>
          <a:bodyPr/>
          <a:lstStyle/>
          <a:p>
            <a:pPr rtl="0"/>
            <a:r>
              <a:rPr lang="en-GB"/>
              <a:t>Largo Pier Presentation</a:t>
            </a:r>
          </a:p>
        </p:txBody>
      </p:sp>
      <p:sp>
        <p:nvSpPr>
          <p:cNvPr id="5" name="Slide Number Placeholder 4">
            <a:extLst>
              <a:ext uri="{FF2B5EF4-FFF2-40B4-BE49-F238E27FC236}">
                <a16:creationId xmlns:a16="http://schemas.microsoft.com/office/drawing/2014/main" id="{779BB002-FD0A-7A25-AF9B-C895F3EE1697}"/>
              </a:ext>
            </a:extLst>
          </p:cNvPr>
          <p:cNvSpPr>
            <a:spLocks noGrp="1"/>
          </p:cNvSpPr>
          <p:nvPr>
            <p:ph type="sldNum" sz="quarter" idx="12"/>
          </p:nvPr>
        </p:nvSpPr>
        <p:spPr/>
        <p:txBody>
          <a:bodyPr/>
          <a:lstStyle/>
          <a:p>
            <a:pPr rtl="0"/>
            <a:fld id="{3A4F6043-7A67-491B-98BC-F933DED7226D}" type="slidenum">
              <a:rPr lang="en-GB" smtClean="0"/>
              <a:pPr rtl="0"/>
              <a:t>7</a:t>
            </a:fld>
            <a:endParaRPr lang="en-GB"/>
          </a:p>
        </p:txBody>
      </p:sp>
    </p:spTree>
    <p:extLst>
      <p:ext uri="{BB962C8B-B14F-4D97-AF65-F5344CB8AC3E}">
        <p14:creationId xmlns:p14="http://schemas.microsoft.com/office/powerpoint/2010/main" val="85028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CFD10-D356-B190-EBF1-EF9E4C2DA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331C5E-C2F8-77E5-53C4-85130B441CF7}"/>
              </a:ext>
            </a:extLst>
          </p:cNvPr>
          <p:cNvSpPr>
            <a:spLocks noGrp="1"/>
          </p:cNvSpPr>
          <p:nvPr>
            <p:ph type="title"/>
          </p:nvPr>
        </p:nvSpPr>
        <p:spPr/>
        <p:txBody>
          <a:bodyPr vert="horz" lIns="91440" tIns="45720" rIns="91440" bIns="45720" rtlCol="0">
            <a:normAutofit/>
          </a:bodyPr>
          <a:lstStyle/>
          <a:p>
            <a:r>
              <a:rPr lang="en-US" b="1"/>
              <a:t>Purpose of the Meeting / Agenda</a:t>
            </a:r>
          </a:p>
        </p:txBody>
      </p:sp>
      <p:pic>
        <p:nvPicPr>
          <p:cNvPr id="8" name="Content Placeholder 7">
            <a:extLst>
              <a:ext uri="{FF2B5EF4-FFF2-40B4-BE49-F238E27FC236}">
                <a16:creationId xmlns:a16="http://schemas.microsoft.com/office/drawing/2014/main" id="{4913F826-80ED-2E9B-3745-541D72FDD9E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1639" r="21639"/>
          <a:stretch/>
        </p:blipFill>
        <p:spPr>
          <a:xfrm>
            <a:off x="7676147" y="1845734"/>
            <a:ext cx="4020953" cy="4113277"/>
          </a:xfrm>
          <a:prstGeom prst="rect">
            <a:avLst/>
          </a:prstGeom>
        </p:spPr>
      </p:pic>
      <p:graphicFrame>
        <p:nvGraphicFramePr>
          <p:cNvPr id="10" name="Diagram 9">
            <a:extLst>
              <a:ext uri="{FF2B5EF4-FFF2-40B4-BE49-F238E27FC236}">
                <a16:creationId xmlns:a16="http://schemas.microsoft.com/office/drawing/2014/main" id="{78E8A7D1-05B2-E4AC-FF1B-019B1133AC6A}"/>
              </a:ext>
            </a:extLst>
          </p:cNvPr>
          <p:cNvGraphicFramePr/>
          <p:nvPr/>
        </p:nvGraphicFramePr>
        <p:xfrm>
          <a:off x="1097279" y="1845734"/>
          <a:ext cx="6454987" cy="4023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ooter Placeholder 2">
            <a:extLst>
              <a:ext uri="{FF2B5EF4-FFF2-40B4-BE49-F238E27FC236}">
                <a16:creationId xmlns:a16="http://schemas.microsoft.com/office/drawing/2014/main" id="{1302F7FC-B82A-C52C-C4CF-AD24482A560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en-GB"/>
              <a:t>Largo Pier Presentation</a:t>
            </a:r>
          </a:p>
        </p:txBody>
      </p:sp>
      <p:sp>
        <p:nvSpPr>
          <p:cNvPr id="4" name="Slide Number Placeholder 3">
            <a:extLst>
              <a:ext uri="{FF2B5EF4-FFF2-40B4-BE49-F238E27FC236}">
                <a16:creationId xmlns:a16="http://schemas.microsoft.com/office/drawing/2014/main" id="{8BB698FA-FDA8-0F2A-08FD-C11AA47C5FB9}"/>
              </a:ext>
            </a:extLst>
          </p:cNvPr>
          <p:cNvSpPr>
            <a:spLocks noGrp="1"/>
          </p:cNvSpPr>
          <p:nvPr>
            <p:ph type="sldNum" sz="quarter" idx="12"/>
          </p:nvPr>
        </p:nvSpPr>
        <p:spPr/>
        <p:txBody>
          <a:bodyPr/>
          <a:lstStyle/>
          <a:p>
            <a:pPr rtl="0"/>
            <a:fld id="{3A4F6043-7A67-491B-98BC-F933DED7226D}" type="slidenum">
              <a:rPr lang="en-GB" smtClean="0"/>
              <a:pPr rtl="0"/>
              <a:t>8</a:t>
            </a:fld>
            <a:endParaRPr lang="en-GB"/>
          </a:p>
        </p:txBody>
      </p:sp>
    </p:spTree>
    <p:extLst>
      <p:ext uri="{BB962C8B-B14F-4D97-AF65-F5344CB8AC3E}">
        <p14:creationId xmlns:p14="http://schemas.microsoft.com/office/powerpoint/2010/main" val="28978058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76F989884274439414A8470CD434E3" ma:contentTypeVersion="19" ma:contentTypeDescription="Create a new document." ma:contentTypeScope="" ma:versionID="faf8f93ec6dc1a45c0ec148142e9987a">
  <xsd:schema xmlns:xsd="http://www.w3.org/2001/XMLSchema" xmlns:xs="http://www.w3.org/2001/XMLSchema" xmlns:p="http://schemas.microsoft.com/office/2006/metadata/properties" xmlns:ns2="8ac3692e-94c2-40ab-871e-d44e9b8c9c81" xmlns:ns3="31d02c29-48c9-4df1-b4bd-d03ffec669b1" targetNamespace="http://schemas.microsoft.com/office/2006/metadata/properties" ma:root="true" ma:fieldsID="363865a831d7fb56c7e50b831920bc53" ns2:_="" ns3:_="">
    <xsd:import namespace="8ac3692e-94c2-40ab-871e-d44e9b8c9c81"/>
    <xsd:import namespace="31d02c29-48c9-4df1-b4bd-d03ffec669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Date"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2:MediaServiceSearchPropertie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c3692e-94c2-40ab-871e-d44e9b8c9c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Date" ma:index="13" nillable="true" ma:displayName="Date" ma:format="DateTime" ma:internalName="Date">
      <xsd:simpleType>
        <xsd:restriction base="dms:DateTim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9d1258-8438-4a26-afdb-2b8b80ca86a6"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1d02c29-48c9-4df1-b4bd-d03ffec669b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cfa87a5-cded-4597-80f8-f439899b4395}" ma:internalName="TaxCatchAll" ma:showField="CatchAllData" ma:web="31d02c29-48c9-4df1-b4bd-d03ffec669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 xmlns="8ac3692e-94c2-40ab-871e-d44e9b8c9c81" xsi:nil="true"/>
    <lcf76f155ced4ddcb4097134ff3c332f xmlns="8ac3692e-94c2-40ab-871e-d44e9b8c9c81">
      <Terms xmlns="http://schemas.microsoft.com/office/infopath/2007/PartnerControls"/>
    </lcf76f155ced4ddcb4097134ff3c332f>
    <TaxCatchAll xmlns="31d02c29-48c9-4df1-b4bd-d03ffec669b1" xsi:nil="true"/>
    <SharedWithUsers xmlns="31d02c29-48c9-4df1-b4bd-d03ffec669b1">
      <UserInfo>
        <DisplayName>ViceChair</DisplayName>
        <AccountId>21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2ADCBB-BA5A-463A-8B5E-6EA6075D3249}">
  <ds:schemaRefs>
    <ds:schemaRef ds:uri="31d02c29-48c9-4df1-b4bd-d03ffec669b1"/>
    <ds:schemaRef ds:uri="8ac3692e-94c2-40ab-871e-d44e9b8c9c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7D34032-2951-4B77-8BA3-5A1E10E5FD98}">
  <ds:schemaRefs>
    <ds:schemaRef ds:uri="31d02c29-48c9-4df1-b4bd-d03ffec669b1"/>
    <ds:schemaRef ds:uri="8ac3692e-94c2-40ab-871e-d44e9b8c9c8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AE08438-82E1-4D4E-B4C4-09134AA49F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TotalTime>
  <Words>1665</Words>
  <Application>Microsoft Macintosh PowerPoint</Application>
  <PresentationFormat>Widescreen</PresentationFormat>
  <Paragraphs>233</Paragraphs>
  <Slides>22</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Calibri Light</vt:lpstr>
      <vt:lpstr>Office Theme</vt:lpstr>
      <vt:lpstr>Custom Design</vt:lpstr>
      <vt:lpstr>ANNUAL GENERAL MEETING OF LARGO COMMUNITIES TOGETHER</vt:lpstr>
      <vt:lpstr>Agenda</vt:lpstr>
      <vt:lpstr>Chair Report</vt:lpstr>
      <vt:lpstr>Largo  Communities  Together -  Community  Boundary</vt:lpstr>
      <vt:lpstr>What is the difference between the Largo Area Community Council and LCT?</vt:lpstr>
      <vt:lpstr>What is a development trust approach? Sometimes described as community anchor organisations</vt:lpstr>
      <vt:lpstr>LCT  Structure  – SCIO 2024</vt:lpstr>
      <vt:lpstr>Largo Pier</vt:lpstr>
      <vt:lpstr>Purpose of the Meeting / Agenda</vt:lpstr>
      <vt:lpstr>Key achievements in our 6th year of operations – 2024</vt:lpstr>
      <vt:lpstr>Our People in Pictures</vt:lpstr>
      <vt:lpstr>Our People In Pictures</vt:lpstr>
      <vt:lpstr>Our People in Pictures</vt:lpstr>
      <vt:lpstr>Assets and Access Group 2025 </vt:lpstr>
      <vt:lpstr>Treasurer’s report</vt:lpstr>
      <vt:lpstr>Cash and bank balances </vt:lpstr>
      <vt:lpstr>Members adoption of Accounts</vt:lpstr>
      <vt:lpstr>Election of Trustees</vt:lpstr>
      <vt:lpstr>And finally...</vt:lpstr>
      <vt:lpstr>Contact Us</vt:lpstr>
      <vt:lpstr>Beach of Dreams FoLB Carol and Sue.</vt:lpstr>
      <vt:lpstr>Beach of Dreams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Plummer</dc:creator>
  <cp:lastModifiedBy>louise Robb</cp:lastModifiedBy>
  <cp:revision>344</cp:revision>
  <dcterms:created xsi:type="dcterms:W3CDTF">2023-01-13T16:07:17Z</dcterms:created>
  <dcterms:modified xsi:type="dcterms:W3CDTF">2024-11-25T18:51:23Z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0x0101002C76F989884274439414A8470CD434E3</vt:lpwstr>
  </property>
  <property fmtid="{D5CDD505-2E9C-101B-9397-08002B2CF9AE}" pid="3" name="MediaServiceImageTags">
    <vt:lpwstr/>
  </property>
</Properties>
</file>